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7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8" r:id="rId26"/>
    <p:sldId id="289" r:id="rId27"/>
    <p:sldId id="290" r:id="rId28"/>
    <p:sldId id="283" r:id="rId29"/>
    <p:sldId id="284" r:id="rId30"/>
    <p:sldId id="294" r:id="rId31"/>
    <p:sldId id="291" r:id="rId32"/>
    <p:sldId id="293" r:id="rId33"/>
    <p:sldId id="292" r:id="rId34"/>
    <p:sldId id="285" r:id="rId35"/>
    <p:sldId id="298" r:id="rId36"/>
    <p:sldId id="296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9900"/>
    <a:srgbClr val="FF00FF"/>
    <a:srgbClr val="FF0000"/>
    <a:srgbClr val="0000FF"/>
    <a:srgbClr val="FF6600"/>
    <a:srgbClr val="FFFF00"/>
    <a:srgbClr val="E5C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9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C2372D-382C-4A3C-AF52-49E7ABF024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D6F3C1-182A-49DE-A118-4C5008DF6D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4BCEC9-47D5-46EC-9330-83721A2ECE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CD470-C9DE-4236-B2DE-7F3B10644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52066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561357-9D10-40BE-B38F-A84083C756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CCA5B1-26E7-4BB4-81D6-4A121F2626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60DC6A-7D39-4EBC-931C-C2BA7D0D3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E45BA-9F73-4811-B9C7-32B34CEECB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37338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AD11D3-1F98-4E78-9E74-BD2F884637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ECB042-C23F-4268-8F1F-6BE32F748B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CFB049-22D3-42F9-A6F5-A7C55DC2D5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92D77-23D6-4534-952A-469251D8DB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5345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C30707-D03B-4045-A3FF-0FA5600C33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7A8805-C1DD-440E-B892-5599F53C3D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548DE8-6659-49A6-97F7-B372D36300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01DC4-69E1-450F-A959-A6964F1060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54228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1B88EC-EBC4-4C0F-B13F-195BE96674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64D3C4-B1B5-4A17-B04A-938C9304C6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BE3476-FE99-43A2-A8D6-10C6602128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1063B2-2E78-4FE8-BA25-93B68D8398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75583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05D2A5-191A-48D7-A282-96CB5E0318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9AD71C-0BB0-4B05-9DE2-B5C793C655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47A6E7-6294-4605-AB42-D7C7332D9D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A71CC-8CC1-49BC-A699-E950EAD4E3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72575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8F2978F-27B4-4D63-8B1A-831EBE6D61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FED3AC-DE55-45C3-93C0-F52E7A9D35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F6ADA43-DEE3-4FB9-8CEA-64D4029E1E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A31436-C2BD-458F-A524-2FDC6CDEBA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56487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5821A1-89FB-478F-8728-9BA94038E2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32687C-F3DA-46D4-8E3E-0777423673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8B10E7-1296-4775-80AF-EE80EC6F56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B55A7-1675-4268-A4C6-E817C8CC5F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17027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CB17684-27AB-4DF2-94B3-0E761CB08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0674CB-B9AF-447E-A1F8-EC6B37B8A0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8DE36D2-F388-47BA-8A10-8D62966B93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C0021-29A1-4D9F-8A5F-D6A4EAF2BD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96039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1D72AE-9ADB-4D10-8A8A-25BAC6B3EE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C44FF0-AAC2-4ED6-BF06-BFA7575120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056F15-0CFD-4964-8941-51AF93E84C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396683-0BA6-4012-975E-71C9F22CD8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22599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8B70D5-2558-4C81-8240-D1ADF09451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CC5453-5AB4-45BF-9601-D480260467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6654E9-7E7E-45E7-91E4-565D580BF4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4E557-7C01-40D9-B157-A45B4C218C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93035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E45E0D-02D1-43C4-B298-A30219249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737EF3B-3150-4697-8FF8-331E03B93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7DD5FD2-758F-430F-BFEC-FFDEBF5950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14606BB-E5B7-4922-8772-5319213DA4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F794675-FC81-473E-9EBF-2186CD5B0B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4A2F52-63BF-472A-BC04-A462F65A92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slide" Target="slide2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29.xml"/><Relationship Id="rId7" Type="http://schemas.openxmlformats.org/officeDocument/2006/relationships/slide" Target="slide3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1.xml"/><Relationship Id="rId4" Type="http://schemas.openxmlformats.org/officeDocument/2006/relationships/slide" Target="slide30.xml"/><Relationship Id="rId9" Type="http://schemas.openxmlformats.org/officeDocument/2006/relationships/slide" Target="slide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slide" Target="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slide" Target="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slide" Target="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slide" Target="slide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slide" Target="slid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8C3C2F7-1987-4CD3-8CCF-033192164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483" name="WordArt 3">
            <a:extLst>
              <a:ext uri="{FF2B5EF4-FFF2-40B4-BE49-F238E27FC236}">
                <a16:creationId xmlns:a16="http://schemas.microsoft.com/office/drawing/2014/main" id="{8574E075-F8B1-4971-A224-2C47173FC2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1981200"/>
            <a:ext cx="6400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C6600">
                    <a:alpha val="50195"/>
                  </a:srgbClr>
                </a:solidFill>
                <a:effectLst>
                  <a:outerShdw dist="107763" dir="13500000" algn="ctr" rotWithShape="0">
                    <a:srgbClr val="9999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</a:t>
            </a:r>
          </a:p>
        </p:txBody>
      </p:sp>
      <p:sp>
        <p:nvSpPr>
          <p:cNvPr id="20484" name="WordArt 4">
            <a:extLst>
              <a:ext uri="{FF2B5EF4-FFF2-40B4-BE49-F238E27FC236}">
                <a16:creationId xmlns:a16="http://schemas.microsoft.com/office/drawing/2014/main" id="{A3241026-8BCB-4F4C-AF52-CAF1E5756D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3886200"/>
            <a:ext cx="6015038" cy="1023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 CÁC EM THÂN MẾN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468E491D-0995-4600-BC47-BF9A58EB9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562600"/>
            <a:ext cx="5638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Người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latin typeface="Times New Roman" panose="02020603050405020304" pitchFamily="18" charset="0"/>
              </a:rPr>
              <a:t> hiện:  </a:t>
            </a:r>
            <a:r>
              <a:rPr lang="vi-VN" altLang="en-US" sz="2400" b="1" dirty="0">
                <a:latin typeface="Times New Roman" panose="02020603050405020304" pitchFamily="18" charset="0"/>
              </a:rPr>
              <a:t>Hoàng Thị Mai Hương 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TNT67">
            <a:extLst>
              <a:ext uri="{FF2B5EF4-FFF2-40B4-BE49-F238E27FC236}">
                <a16:creationId xmlns:a16="http://schemas.microsoft.com/office/drawing/2014/main" id="{4066D787-18D3-42CB-BE77-90DE5B04E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8" descr="Download[1]">
            <a:extLst>
              <a:ext uri="{FF2B5EF4-FFF2-40B4-BE49-F238E27FC236}">
                <a16:creationId xmlns:a16="http://schemas.microsoft.com/office/drawing/2014/main" id="{EFB8846D-F89F-4D2F-BF2D-2C0FEF50B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4800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9">
            <a:extLst>
              <a:ext uri="{FF2B5EF4-FFF2-40B4-BE49-F238E27FC236}">
                <a16:creationId xmlns:a16="http://schemas.microsoft.com/office/drawing/2014/main" id="{9379E179-378A-4B8E-A249-A7DF001A9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34290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latin typeface="Times New Roman" panose="02020603050405020304" pitchFamily="18" charset="0"/>
              </a:rPr>
              <a:t>Làm bằng gạch đất nung già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latin typeface="Times New Roman" panose="02020603050405020304" pitchFamily="18" charset="0"/>
              </a:rPr>
              <a:t>Tháp hiện còn 11 tầng, cao hơn 15 mét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latin typeface="Times New Roman" panose="02020603050405020304" pitchFamily="18" charset="0"/>
              </a:rPr>
              <a:t>Lòng tháp được xây dựng thành một khối trụ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latin typeface="Times New Roman" panose="02020603050405020304" pitchFamily="18" charset="0"/>
              </a:rPr>
              <a:t>Lõi phía trong của trụ rỗng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latin typeface="Times New Roman" panose="02020603050405020304" pitchFamily="18" charset="0"/>
              </a:rPr>
              <a:t>Mặt bằng vuông, càng lên cao càng nhỏ dần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TNT67">
            <a:extLst>
              <a:ext uri="{FF2B5EF4-FFF2-40B4-BE49-F238E27FC236}">
                <a16:creationId xmlns:a16="http://schemas.microsoft.com/office/drawing/2014/main" id="{329B62F3-9DEC-4F2B-B1D9-2A8C4A719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Group 5">
            <a:extLst>
              <a:ext uri="{FF2B5EF4-FFF2-40B4-BE49-F238E27FC236}">
                <a16:creationId xmlns:a16="http://schemas.microsoft.com/office/drawing/2014/main" id="{AB918B70-1112-4CFA-99E9-27079DD590AE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762000"/>
            <a:ext cx="4267200" cy="5181600"/>
            <a:chOff x="1392" y="0"/>
            <a:chExt cx="3264" cy="4320"/>
          </a:xfrm>
        </p:grpSpPr>
        <p:pic>
          <p:nvPicPr>
            <p:cNvPr id="12293" name="Picture 6" descr="thapbinhson-2[1]">
              <a:extLst>
                <a:ext uri="{FF2B5EF4-FFF2-40B4-BE49-F238E27FC236}">
                  <a16:creationId xmlns:a16="http://schemas.microsoft.com/office/drawing/2014/main" id="{B96518FE-FB60-40A2-B7B9-A651684B8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0"/>
              <a:ext cx="323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4" name="Rectangle 7">
              <a:extLst>
                <a:ext uri="{FF2B5EF4-FFF2-40B4-BE49-F238E27FC236}">
                  <a16:creationId xmlns:a16="http://schemas.microsoft.com/office/drawing/2014/main" id="{BD3C0053-DE7C-4FF5-A1C9-D39F23935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0"/>
              <a:ext cx="3264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3321" name="Picture 9" descr="Hình trang trí tháp Bình Sơn">
            <a:extLst>
              <a:ext uri="{FF2B5EF4-FFF2-40B4-BE49-F238E27FC236}">
                <a16:creationId xmlns:a16="http://schemas.microsoft.com/office/drawing/2014/main" id="{00C96685-9EB6-4EBF-84B6-AF7EAFAB1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1910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TNT67">
            <a:extLst>
              <a:ext uri="{FF2B5EF4-FFF2-40B4-BE49-F238E27FC236}">
                <a16:creationId xmlns:a16="http://schemas.microsoft.com/office/drawing/2014/main" id="{A9B9B781-3B57-400A-8EB9-6C22C1B7C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7" descr="scan0001">
            <a:extLst>
              <a:ext uri="{FF2B5EF4-FFF2-40B4-BE49-F238E27FC236}">
                <a16:creationId xmlns:a16="http://schemas.microsoft.com/office/drawing/2014/main" id="{1A519A4E-D546-4721-BD4C-2F836BA07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8600"/>
            <a:ext cx="7315200" cy="5105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6116E633-1FD1-462F-861C-A7A22E534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715000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Mô hình khu lăng mộ An Sinh (</a:t>
            </a:r>
            <a:r>
              <a:rPr lang="en-US" altLang="en-US" sz="2400">
                <a:latin typeface="Times New Roman" panose="02020603050405020304" pitchFamily="18" charset="0"/>
              </a:rPr>
              <a:t>Quảng Ninh)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TNT67">
            <a:extLst>
              <a:ext uri="{FF2B5EF4-FFF2-40B4-BE49-F238E27FC236}">
                <a16:creationId xmlns:a16="http://schemas.microsoft.com/office/drawing/2014/main" id="{338C099E-29BD-4FB2-9EFF-687AD68E3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6" descr="scan0001">
            <a:extLst>
              <a:ext uri="{FF2B5EF4-FFF2-40B4-BE49-F238E27FC236}">
                <a16:creationId xmlns:a16="http://schemas.microsoft.com/office/drawing/2014/main" id="{ACBECB52-6077-4F37-BCB7-BDFC64699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8600"/>
            <a:ext cx="7315200" cy="5105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477FCFE4-B147-4F6E-B081-A54864C64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715000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Khu lăng mộ gồm bao nhiêu lăng mộ ?</a:t>
            </a:r>
          </a:p>
        </p:txBody>
      </p:sp>
      <p:sp>
        <p:nvSpPr>
          <p:cNvPr id="15369" name="AutoShape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32213F7-AB54-4772-8CBB-9EDFCF916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638800"/>
            <a:ext cx="762000" cy="685800"/>
          </a:xfrm>
          <a:prstGeom prst="actionButtonHelp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TNT67">
            <a:extLst>
              <a:ext uri="{FF2B5EF4-FFF2-40B4-BE49-F238E27FC236}">
                <a16:creationId xmlns:a16="http://schemas.microsoft.com/office/drawing/2014/main" id="{5FB2D489-3C42-4B9E-B6A9-3F8B40E9C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6">
            <a:extLst>
              <a:ext uri="{FF2B5EF4-FFF2-40B4-BE49-F238E27FC236}">
                <a16:creationId xmlns:a16="http://schemas.microsoft.com/office/drawing/2014/main" id="{85734B57-7E53-442D-8B35-B40640D8F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"/>
            <a:ext cx="838200" cy="762000"/>
          </a:xfrm>
          <a:custGeom>
            <a:avLst/>
            <a:gdLst>
              <a:gd name="T0" fmla="*/ 628650 w 21600"/>
              <a:gd name="T1" fmla="*/ 0 h 21600"/>
              <a:gd name="T2" fmla="*/ 0 w 21600"/>
              <a:gd name="T3" fmla="*/ 381000 h 21600"/>
              <a:gd name="T4" fmla="*/ 628650 w 21600"/>
              <a:gd name="T5" fmla="*/ 762000 h 21600"/>
              <a:gd name="T6" fmla="*/ 838200 w 21600"/>
              <a:gd name="T7" fmla="*/ 3810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6262B23D-F972-4805-AABB-842649070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3048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Khu lăng mộ gồm có 8 lăng mộ </a:t>
            </a: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B86CADC8-BC13-4F9F-A189-51A45D5E2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09800"/>
            <a:ext cx="3048000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latin typeface="Times New Roman" panose="02020603050405020304" pitchFamily="18" charset="0"/>
              </a:rPr>
              <a:t>Trần Thái Tông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latin typeface="Times New Roman" panose="02020603050405020304" pitchFamily="18" charset="0"/>
              </a:rPr>
              <a:t>Trần Thánh Tông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latin typeface="Times New Roman" panose="02020603050405020304" pitchFamily="18" charset="0"/>
              </a:rPr>
              <a:t>Trần Anh Tông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latin typeface="Times New Roman" panose="02020603050405020304" pitchFamily="18" charset="0"/>
              </a:rPr>
              <a:t>Trần Minh Tông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latin typeface="Times New Roman" panose="02020603050405020304" pitchFamily="18" charset="0"/>
              </a:rPr>
              <a:t>Trần Hiến Tông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latin typeface="Times New Roman" panose="02020603050405020304" pitchFamily="18" charset="0"/>
              </a:rPr>
              <a:t>Trần Dụ Tông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latin typeface="Times New Roman" panose="02020603050405020304" pitchFamily="18" charset="0"/>
              </a:rPr>
              <a:t>Trần Nghệ Tông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latin typeface="Times New Roman" panose="02020603050405020304" pitchFamily="18" charset="0"/>
              </a:rPr>
              <a:t>Giản Định Đế</a:t>
            </a:r>
          </a:p>
        </p:txBody>
      </p:sp>
      <p:pic>
        <p:nvPicPr>
          <p:cNvPr id="15366" name="Picture 10" descr="An SInh">
            <a:extLst>
              <a:ext uri="{FF2B5EF4-FFF2-40B4-BE49-F238E27FC236}">
                <a16:creationId xmlns:a16="http://schemas.microsoft.com/office/drawing/2014/main" id="{724A7229-6AD1-4312-9580-9C3F59DE5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57150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NT67">
            <a:extLst>
              <a:ext uri="{FF2B5EF4-FFF2-40B4-BE49-F238E27FC236}">
                <a16:creationId xmlns:a16="http://schemas.microsoft.com/office/drawing/2014/main" id="{F165D7E0-E1F2-4812-9049-E991D1521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Tượng hổ">
            <a:extLst>
              <a:ext uri="{FF2B5EF4-FFF2-40B4-BE49-F238E27FC236}">
                <a16:creationId xmlns:a16="http://schemas.microsoft.com/office/drawing/2014/main" id="{A94FC79D-9FA6-4992-8336-5EDCEE478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781800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>
            <a:extLst>
              <a:ext uri="{FF2B5EF4-FFF2-40B4-BE49-F238E27FC236}">
                <a16:creationId xmlns:a16="http://schemas.microsoft.com/office/drawing/2014/main" id="{7EE3DAF8-55FE-4DBF-B62A-08F319052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181600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Bức tượng này nằm ở đâu?</a:t>
            </a:r>
          </a:p>
        </p:txBody>
      </p:sp>
      <p:sp>
        <p:nvSpPr>
          <p:cNvPr id="33798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7DB5F7D-DAEA-4A8A-A8CF-A97DC1CB1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105400"/>
            <a:ext cx="762000" cy="685800"/>
          </a:xfrm>
          <a:prstGeom prst="actionButtonHelp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337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TNT67">
            <a:extLst>
              <a:ext uri="{FF2B5EF4-FFF2-40B4-BE49-F238E27FC236}">
                <a16:creationId xmlns:a16="http://schemas.microsoft.com/office/drawing/2014/main" id="{133DE38E-7138-473B-90A6-4D0122488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Tượng hổ">
            <a:extLst>
              <a:ext uri="{FF2B5EF4-FFF2-40B4-BE49-F238E27FC236}">
                <a16:creationId xmlns:a16="http://schemas.microsoft.com/office/drawing/2014/main" id="{009E78C5-7434-4643-B32D-8AE76C839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781800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9">
            <a:extLst>
              <a:ext uri="{FF2B5EF4-FFF2-40B4-BE49-F238E27FC236}">
                <a16:creationId xmlns:a16="http://schemas.microsoft.com/office/drawing/2014/main" id="{0715997F-4B90-46B2-B421-EDD3BDFD7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181600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Bức tượng này nằm ở lăng Trần Thủ Độ</a:t>
            </a:r>
          </a:p>
        </p:txBody>
      </p:sp>
      <p:sp>
        <p:nvSpPr>
          <p:cNvPr id="18443" name="AutoShape 11">
            <a:extLst>
              <a:ext uri="{FF2B5EF4-FFF2-40B4-BE49-F238E27FC236}">
                <a16:creationId xmlns:a16="http://schemas.microsoft.com/office/drawing/2014/main" id="{244235CB-0E1B-466E-9C6D-D34DD1F4D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029200"/>
            <a:ext cx="838200" cy="762000"/>
          </a:xfrm>
          <a:custGeom>
            <a:avLst/>
            <a:gdLst>
              <a:gd name="T0" fmla="*/ 628650 w 21600"/>
              <a:gd name="T1" fmla="*/ 0 h 21600"/>
              <a:gd name="T2" fmla="*/ 0 w 21600"/>
              <a:gd name="T3" fmla="*/ 381000 h 21600"/>
              <a:gd name="T4" fmla="*/ 628650 w 21600"/>
              <a:gd name="T5" fmla="*/ 762000 h 21600"/>
              <a:gd name="T6" fmla="*/ 838200 w 21600"/>
              <a:gd name="T7" fmla="*/ 3810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TNT67">
            <a:extLst>
              <a:ext uri="{FF2B5EF4-FFF2-40B4-BE49-F238E27FC236}">
                <a16:creationId xmlns:a16="http://schemas.microsoft.com/office/drawing/2014/main" id="{B5E36C25-EAD4-43F3-A15A-5A404B8D0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>
            <a:extLst>
              <a:ext uri="{FF2B5EF4-FFF2-40B4-BE49-F238E27FC236}">
                <a16:creationId xmlns:a16="http://schemas.microsoft.com/office/drawing/2014/main" id="{A9D57333-4C8B-47FE-A05D-A8CEEEF1F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1430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Trần Thủ Độ là ai?</a:t>
            </a:r>
          </a:p>
        </p:txBody>
      </p:sp>
      <p:sp>
        <p:nvSpPr>
          <p:cNvPr id="19462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FEB9AAF-587D-4B2D-85A8-03BED98E0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066800"/>
            <a:ext cx="762000" cy="685800"/>
          </a:xfrm>
          <a:prstGeom prst="actionButtonHelp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4DE9102C-FFC5-462B-9E39-87DD326D9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514600"/>
            <a:ext cx="6324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Trần Thủ Độ là một vị tướng nhà Trần, có công rất lớn trong việc sáng lập ra vương triều Trần</a:t>
            </a:r>
          </a:p>
        </p:txBody>
      </p:sp>
      <p:sp>
        <p:nvSpPr>
          <p:cNvPr id="19464" name="AutoShape 8">
            <a:extLst>
              <a:ext uri="{FF2B5EF4-FFF2-40B4-BE49-F238E27FC236}">
                <a16:creationId xmlns:a16="http://schemas.microsoft.com/office/drawing/2014/main" id="{22A504A5-4365-436E-B3FA-2F5249BFC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362200"/>
            <a:ext cx="838200" cy="762000"/>
          </a:xfrm>
          <a:custGeom>
            <a:avLst/>
            <a:gdLst>
              <a:gd name="T0" fmla="*/ 628650 w 21600"/>
              <a:gd name="T1" fmla="*/ 0 h 21600"/>
              <a:gd name="T2" fmla="*/ 0 w 21600"/>
              <a:gd name="T3" fmla="*/ 381000 h 21600"/>
              <a:gd name="T4" fmla="*/ 628650 w 21600"/>
              <a:gd name="T5" fmla="*/ 762000 h 21600"/>
              <a:gd name="T6" fmla="*/ 838200 w 21600"/>
              <a:gd name="T7" fmla="*/ 3810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 animBg="1"/>
      <p:bldP spid="194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TNT67">
            <a:extLst>
              <a:ext uri="{FF2B5EF4-FFF2-40B4-BE49-F238E27FC236}">
                <a16:creationId xmlns:a16="http://schemas.microsoft.com/office/drawing/2014/main" id="{B8552AC4-3BDD-4814-ABE9-D461CF17C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Tượng hổ">
            <a:extLst>
              <a:ext uri="{FF2B5EF4-FFF2-40B4-BE49-F238E27FC236}">
                <a16:creationId xmlns:a16="http://schemas.microsoft.com/office/drawing/2014/main" id="{9480F6F8-E0D2-4162-8EB1-49B2C7104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"/>
            <a:ext cx="59436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>
            <a:extLst>
              <a:ext uri="{FF2B5EF4-FFF2-40B4-BE49-F238E27FC236}">
                <a16:creationId xmlns:a16="http://schemas.microsoft.com/office/drawing/2014/main" id="{D910218F-069B-480E-89CB-CA59E565B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2133600"/>
            <a:ext cx="2438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Hình tượng con hổ nói lên điều gì?</a:t>
            </a:r>
          </a:p>
        </p:txBody>
      </p:sp>
      <p:sp>
        <p:nvSpPr>
          <p:cNvPr id="21511" name="AutoShape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6DDDEC5-DE14-4F9D-B1E4-2ABA55FBC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"/>
            <a:ext cx="427038" cy="685800"/>
          </a:xfrm>
          <a:prstGeom prst="actionButtonHelp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3EE8E699-E4CC-407E-8130-6D6F98E9F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724400"/>
            <a:ext cx="632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Hình tượng con hổ nói lên vẻ oai phong lẫm liệt, dũng mãnh của vị chúa sơn lâm</a:t>
            </a:r>
          </a:p>
        </p:txBody>
      </p:sp>
      <p:sp>
        <p:nvSpPr>
          <p:cNvPr id="21513" name="AutoShape 9">
            <a:extLst>
              <a:ext uri="{FF2B5EF4-FFF2-40B4-BE49-F238E27FC236}">
                <a16:creationId xmlns:a16="http://schemas.microsoft.com/office/drawing/2014/main" id="{4139CFC5-2672-4FBF-805B-A3722F3FB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572000"/>
            <a:ext cx="838200" cy="762000"/>
          </a:xfrm>
          <a:custGeom>
            <a:avLst/>
            <a:gdLst>
              <a:gd name="T0" fmla="*/ 628650 w 21600"/>
              <a:gd name="T1" fmla="*/ 0 h 21600"/>
              <a:gd name="T2" fmla="*/ 0 w 21600"/>
              <a:gd name="T3" fmla="*/ 381000 h 21600"/>
              <a:gd name="T4" fmla="*/ 628650 w 21600"/>
              <a:gd name="T5" fmla="*/ 762000 h 21600"/>
              <a:gd name="T6" fmla="*/ 838200 w 21600"/>
              <a:gd name="T7" fmla="*/ 3810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 animBg="1"/>
      <p:bldP spid="215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TNT67">
            <a:extLst>
              <a:ext uri="{FF2B5EF4-FFF2-40B4-BE49-F238E27FC236}">
                <a16:creationId xmlns:a16="http://schemas.microsoft.com/office/drawing/2014/main" id="{924B5FC2-5528-49D4-9B81-47D3377DB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5" descr="Tượng hổ">
            <a:extLst>
              <a:ext uri="{FF2B5EF4-FFF2-40B4-BE49-F238E27FC236}">
                <a16:creationId xmlns:a16="http://schemas.microsoft.com/office/drawing/2014/main" id="{EF292990-21D1-4332-ACA9-348098E9B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"/>
            <a:ext cx="59436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6">
            <a:extLst>
              <a:ext uri="{FF2B5EF4-FFF2-40B4-BE49-F238E27FC236}">
                <a16:creationId xmlns:a16="http://schemas.microsoft.com/office/drawing/2014/main" id="{C4E45277-27BD-42DE-975D-2968853F7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2133600"/>
            <a:ext cx="2438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Tượng hổ có đặc điểm, kích thước như thế nào?</a:t>
            </a:r>
          </a:p>
        </p:txBody>
      </p:sp>
      <p:sp>
        <p:nvSpPr>
          <p:cNvPr id="22535" name="AutoShape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814DCF-9BB8-41ED-BA99-60D525578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33600"/>
            <a:ext cx="427038" cy="685800"/>
          </a:xfrm>
          <a:prstGeom prst="actionButtonHelp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3056AB79-1AB2-4E03-B339-E9F155898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95800"/>
            <a:ext cx="74676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- Tượng dài 1 mét 43, cao 0 mét 75, rộng 0 mét 64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- Tượng ở tư thế nằm tự nhiên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latin typeface="Times New Roman" panose="02020603050405020304" pitchFamily="18" charset="0"/>
              </a:rPr>
              <a:t>Bờm tóc được chải xuống gáy tỏa về 2 bên rất mượt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latin typeface="Times New Roman" panose="02020603050405020304" pitchFamily="18" charset="0"/>
              </a:rPr>
              <a:t> Hình khối đơn giản, dứt khoát</a:t>
            </a:r>
          </a:p>
        </p:txBody>
      </p:sp>
      <p:sp>
        <p:nvSpPr>
          <p:cNvPr id="22537" name="AutoShape 9">
            <a:extLst>
              <a:ext uri="{FF2B5EF4-FFF2-40B4-BE49-F238E27FC236}">
                <a16:creationId xmlns:a16="http://schemas.microsoft.com/office/drawing/2014/main" id="{28621EB2-92DE-4FDE-AC08-427EBA46E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572000"/>
            <a:ext cx="838200" cy="762000"/>
          </a:xfrm>
          <a:custGeom>
            <a:avLst/>
            <a:gdLst>
              <a:gd name="T0" fmla="*/ 628650 w 21600"/>
              <a:gd name="T1" fmla="*/ 0 h 21600"/>
              <a:gd name="T2" fmla="*/ 0 w 21600"/>
              <a:gd name="T3" fmla="*/ 381000 h 21600"/>
              <a:gd name="T4" fmla="*/ 628650 w 21600"/>
              <a:gd name="T5" fmla="*/ 762000 h 21600"/>
              <a:gd name="T6" fmla="*/ 838200 w 21600"/>
              <a:gd name="T7" fmla="*/ 3810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 animBg="1"/>
      <p:bldP spid="225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TNT67">
            <a:extLst>
              <a:ext uri="{FF2B5EF4-FFF2-40B4-BE49-F238E27FC236}">
                <a16:creationId xmlns:a16="http://schemas.microsoft.com/office/drawing/2014/main" id="{C1A151AC-BD7E-46CB-8AE5-20965AE88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>
            <a:extLst>
              <a:ext uri="{FF2B5EF4-FFF2-40B4-BE49-F238E27FC236}">
                <a16:creationId xmlns:a16="http://schemas.microsoft.com/office/drawing/2014/main" id="{831414F4-CF19-40CC-952F-8438DEC8C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9600"/>
            <a:ext cx="609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</a:rPr>
              <a:t>Bài 8:</a:t>
            </a:r>
            <a:r>
              <a:rPr lang="en-US" altLang="en-US" sz="3600" b="1" i="1">
                <a:latin typeface="Times New Roman" panose="02020603050405020304" pitchFamily="18" charset="0"/>
              </a:rPr>
              <a:t>Thường thức mĩ thuật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3079" name="WordArt 7">
            <a:extLst>
              <a:ext uri="{FF2B5EF4-FFF2-40B4-BE49-F238E27FC236}">
                <a16:creationId xmlns:a16="http://schemas.microsoft.com/office/drawing/2014/main" id="{E474F4FB-5027-43CB-BE66-4AD2C09889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2057400"/>
            <a:ext cx="78486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SỐ CÔNG TRÌNH MĨ THUẬT</a:t>
            </a:r>
          </a:p>
          <a:p>
            <a:pPr algn="ctr"/>
            <a:r>
              <a:rPr lang="en-US" sz="3600" b="1" kern="10">
                <a:ln w="12700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 TRẦN (1226 - 1400)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TNT67">
            <a:extLst>
              <a:ext uri="{FF2B5EF4-FFF2-40B4-BE49-F238E27FC236}">
                <a16:creationId xmlns:a16="http://schemas.microsoft.com/office/drawing/2014/main" id="{9B68FBC2-076E-467C-B36D-2C6A0A827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chuaThaiLac[1]">
            <a:extLst>
              <a:ext uri="{FF2B5EF4-FFF2-40B4-BE49-F238E27FC236}">
                <a16:creationId xmlns:a16="http://schemas.microsoft.com/office/drawing/2014/main" id="{A73806D9-CF0D-4957-8524-F520BBE75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2296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>
            <a:extLst>
              <a:ext uri="{FF2B5EF4-FFF2-40B4-BE49-F238E27FC236}">
                <a16:creationId xmlns:a16="http://schemas.microsoft.com/office/drawing/2014/main" id="{B4BE6269-D9F6-4BC8-BE03-CBB36FCD7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0292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Chùa Thái Lạc (Hưng Yên)</a:t>
            </a:r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5C22CB53-A3EB-4A01-8F9C-52DA1A45D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487988"/>
            <a:ext cx="77724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- Chùa được xây dựng  từ thời nhà Trần (1225 – 1400)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- Chùa có tên gọi khác là Pháp Vân tự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TNT67">
            <a:extLst>
              <a:ext uri="{FF2B5EF4-FFF2-40B4-BE49-F238E27FC236}">
                <a16:creationId xmlns:a16="http://schemas.microsoft.com/office/drawing/2014/main" id="{9B1BEC64-70C1-44ED-BEC2-EB9606982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 Box 9">
            <a:extLst>
              <a:ext uri="{FF2B5EF4-FFF2-40B4-BE49-F238E27FC236}">
                <a16:creationId xmlns:a16="http://schemas.microsoft.com/office/drawing/2014/main" id="{6EAE4684-D75A-4B44-ABD1-466DC7C12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00200"/>
            <a:ext cx="350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 Người quỳ đỡ hoa sen (tượng gỗ)</a:t>
            </a:r>
          </a:p>
        </p:txBody>
      </p:sp>
      <p:pic>
        <p:nvPicPr>
          <p:cNvPr id="24587" name="Picture 11" descr="073DB">
            <a:extLst>
              <a:ext uri="{FF2B5EF4-FFF2-40B4-BE49-F238E27FC236}">
                <a16:creationId xmlns:a16="http://schemas.microsoft.com/office/drawing/2014/main" id="{8D3FBA0D-520E-4A00-8BAE-DB07ED91C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"/>
            <a:ext cx="46355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4" descr="vunu">
            <a:extLst>
              <a:ext uri="{FF2B5EF4-FFF2-40B4-BE49-F238E27FC236}">
                <a16:creationId xmlns:a16="http://schemas.microsoft.com/office/drawing/2014/main" id="{0528AF3D-EACA-4226-8C08-0ECD6556E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7200"/>
            <a:ext cx="42386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1" name="Text Box 15">
            <a:extLst>
              <a:ext uri="{FF2B5EF4-FFF2-40B4-BE49-F238E27FC236}">
                <a16:creationId xmlns:a16="http://schemas.microsoft.com/office/drawing/2014/main" id="{000FB056-57FD-4106-A0A7-421E153BB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62200"/>
            <a:ext cx="2590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 Nữ thần đầu người mình chim</a:t>
            </a:r>
          </a:p>
        </p:txBody>
      </p:sp>
      <p:pic>
        <p:nvPicPr>
          <p:cNvPr id="24592" name="Picture 16" descr="073DE">
            <a:extLst>
              <a:ext uri="{FF2B5EF4-FFF2-40B4-BE49-F238E27FC236}">
                <a16:creationId xmlns:a16="http://schemas.microsoft.com/office/drawing/2014/main" id="{EDA6A985-30C9-4C11-9118-5246F3BB6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4008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3" name="Text Box 17">
            <a:extLst>
              <a:ext uri="{FF2B5EF4-FFF2-40B4-BE49-F238E27FC236}">
                <a16:creationId xmlns:a16="http://schemas.microsoft.com/office/drawing/2014/main" id="{079233BE-11A5-4D00-A1C0-1526ED1A1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7150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 Tiên nữ cưỡi phượng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  <p:bldP spid="24585" grpId="1"/>
      <p:bldP spid="24591" grpId="0"/>
      <p:bldP spid="24591" grpId="1"/>
      <p:bldP spid="24591" grpId="2"/>
      <p:bldP spid="24593" grpId="0"/>
      <p:bldP spid="24593" grpId="1"/>
      <p:bldP spid="24593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TNT67">
            <a:extLst>
              <a:ext uri="{FF2B5EF4-FFF2-40B4-BE49-F238E27FC236}">
                <a16:creationId xmlns:a16="http://schemas.microsoft.com/office/drawing/2014/main" id="{F08E3736-1AA0-4F50-AC31-DB50DFB1D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 Box 9">
            <a:extLst>
              <a:ext uri="{FF2B5EF4-FFF2-40B4-BE49-F238E27FC236}">
                <a16:creationId xmlns:a16="http://schemas.microsoft.com/office/drawing/2014/main" id="{DB7237B1-95F9-49C9-A849-B9FC5D6CC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066800"/>
            <a:ext cx="7772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Đặc điểm của các bức chạm khắc: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latin typeface="Times New Roman" panose="02020603050405020304" pitchFamily="18" charset="0"/>
              </a:rPr>
              <a:t> Nội dung là các cảnh dâng hoa, tấu nhạc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1">
                <a:latin typeface="Times New Roman" panose="02020603050405020304" pitchFamily="18" charset="0"/>
              </a:rPr>
              <a:t> Bố cục thể hiện cân đối nhưng không đơn điệu, buồn tẻ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TNT67">
            <a:extLst>
              <a:ext uri="{FF2B5EF4-FFF2-40B4-BE49-F238E27FC236}">
                <a16:creationId xmlns:a16="http://schemas.microsoft.com/office/drawing/2014/main" id="{DFE8510B-6D09-4677-98A7-BCF961922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9">
            <a:extLst>
              <a:ext uri="{FF2B5EF4-FFF2-40B4-BE49-F238E27FC236}">
                <a16:creationId xmlns:a16="http://schemas.microsoft.com/office/drawing/2014/main" id="{925231C7-EE5D-489D-8ECB-DB2F47C1D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6634" name="WordArt 10">
            <a:extLst>
              <a:ext uri="{FF2B5EF4-FFF2-40B4-BE49-F238E27FC236}">
                <a16:creationId xmlns:a16="http://schemas.microsoft.com/office/drawing/2014/main" id="{27C41D63-229D-42C4-8D94-6BE8DD63FE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0"/>
            <a:ext cx="5276850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</a:t>
            </a:r>
          </a:p>
        </p:txBody>
      </p:sp>
      <p:sp>
        <p:nvSpPr>
          <p:cNvPr id="26635" name="AutoShape 11">
            <a:hlinkClick r:id="rId3" action="ppaction://hlinksldjump"/>
            <a:extLst>
              <a:ext uri="{FF2B5EF4-FFF2-40B4-BE49-F238E27FC236}">
                <a16:creationId xmlns:a16="http://schemas.microsoft.com/office/drawing/2014/main" id="{EB63770F-FFAB-473E-A7C4-39E2EF88C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914400"/>
            <a:ext cx="2667000" cy="2971800"/>
          </a:xfrm>
          <a:prstGeom prst="horizontalScroll">
            <a:avLst>
              <a:gd name="adj" fmla="val 12500"/>
            </a:avLst>
          </a:prstGeom>
          <a:solidFill>
            <a:srgbClr val="3366FF"/>
          </a:solidFill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u="sng">
                <a:solidFill>
                  <a:srgbClr val="FFFF00"/>
                </a:solidFill>
                <a:latin typeface="Times New Roman" panose="02020603050405020304" pitchFamily="18" charset="0"/>
              </a:rPr>
              <a:t>Tháp Bình Sơn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</a:rPr>
              <a:t>Tháp được làm</a:t>
            </a:r>
          </a:p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</a:rPr>
              <a:t> bằng chất liệu gì?</a:t>
            </a:r>
          </a:p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</a:rPr>
              <a:t>2. Tháp có đặcđiểm </a:t>
            </a:r>
          </a:p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</a:rPr>
              <a:t>như thế nào?</a:t>
            </a:r>
          </a:p>
        </p:txBody>
      </p:sp>
      <p:sp>
        <p:nvSpPr>
          <p:cNvPr id="26639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585574F9-3186-471E-AB15-0C91DEB85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886200"/>
            <a:ext cx="2743200" cy="2971800"/>
          </a:xfrm>
          <a:prstGeom prst="horizontalScroll">
            <a:avLst>
              <a:gd name="adj" fmla="val 12500"/>
            </a:avLst>
          </a:prstGeom>
          <a:solidFill>
            <a:srgbClr val="3366FF"/>
          </a:solidFill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u="sng">
                <a:solidFill>
                  <a:srgbClr val="FFFF00"/>
                </a:solidFill>
                <a:latin typeface="Times New Roman" panose="02020603050405020304" pitchFamily="18" charset="0"/>
              </a:rPr>
              <a:t>Tượng hổ lăng</a:t>
            </a:r>
          </a:p>
          <a:p>
            <a:pPr eaLnBrk="1" hangingPunct="1"/>
            <a:r>
              <a:rPr lang="en-US" altLang="en-US" sz="2000" b="1" u="sng">
                <a:solidFill>
                  <a:srgbClr val="FFFF00"/>
                </a:solidFill>
                <a:latin typeface="Times New Roman" panose="02020603050405020304" pitchFamily="18" charset="0"/>
              </a:rPr>
              <a:t>Trần Thủ Độ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</a:rPr>
              <a:t>Nêu các kích</a:t>
            </a:r>
          </a:p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</a:rPr>
              <a:t> thước của tượng?</a:t>
            </a:r>
          </a:p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</a:rPr>
              <a:t>2. Bức tượng nói lên</a:t>
            </a:r>
          </a:p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</a:rPr>
              <a:t> điều gì?</a:t>
            </a:r>
          </a:p>
        </p:txBody>
      </p:sp>
      <p:sp>
        <p:nvSpPr>
          <p:cNvPr id="26642" name="AutoShape 18">
            <a:hlinkClick r:id="rId5" action="ppaction://hlinksldjump"/>
            <a:extLst>
              <a:ext uri="{FF2B5EF4-FFF2-40B4-BE49-F238E27FC236}">
                <a16:creationId xmlns:a16="http://schemas.microsoft.com/office/drawing/2014/main" id="{B0B5C8FA-AB9B-4915-8AB8-AFAA2DFFC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657600"/>
            <a:ext cx="2743200" cy="2971800"/>
          </a:xfrm>
          <a:prstGeom prst="horizontalScroll">
            <a:avLst>
              <a:gd name="adj" fmla="val 12500"/>
            </a:avLst>
          </a:prstGeom>
          <a:solidFill>
            <a:srgbClr val="3366FF"/>
          </a:solidFill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u="sng">
                <a:solidFill>
                  <a:srgbClr val="FFFF00"/>
                </a:solidFill>
                <a:latin typeface="Times New Roman" panose="02020603050405020304" pitchFamily="18" charset="0"/>
              </a:rPr>
              <a:t>Chạm khắc chùa</a:t>
            </a:r>
          </a:p>
          <a:p>
            <a:pPr eaLnBrk="1" hangingPunct="1"/>
            <a:r>
              <a:rPr lang="en-US" altLang="en-US" sz="2000" b="1" u="sng">
                <a:solidFill>
                  <a:srgbClr val="FFFF00"/>
                </a:solidFill>
                <a:latin typeface="Times New Roman" panose="02020603050405020304" pitchFamily="18" charset="0"/>
              </a:rPr>
              <a:t>Thái Lạc</a:t>
            </a:r>
          </a:p>
          <a:p>
            <a:pPr eaLnBrk="1" hangingPunct="1">
              <a:buFontTx/>
              <a:buAutoNum type="arabicPeriod"/>
            </a:pPr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</a:rPr>
              <a:t>Nội dung của các</a:t>
            </a:r>
          </a:p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</a:rPr>
              <a:t>bức chạm khắc?</a:t>
            </a:r>
          </a:p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</a:rPr>
              <a:t>2. Bố cục của các bức</a:t>
            </a:r>
          </a:p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</a:rPr>
              <a:t>chạm khắc thề hiện</a:t>
            </a:r>
          </a:p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</a:rPr>
              <a:t>như thế nào?</a:t>
            </a:r>
          </a:p>
        </p:txBody>
      </p:sp>
      <p:sp>
        <p:nvSpPr>
          <p:cNvPr id="26643" name="AutoShape 19">
            <a:hlinkClick r:id="rId6" action="ppaction://hlinksldjump"/>
            <a:extLst>
              <a:ext uri="{FF2B5EF4-FFF2-40B4-BE49-F238E27FC236}">
                <a16:creationId xmlns:a16="http://schemas.microsoft.com/office/drawing/2014/main" id="{E3C02B31-B1F4-4CCD-9C59-65E6FF8EE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838200"/>
            <a:ext cx="2667000" cy="2971800"/>
          </a:xfrm>
          <a:prstGeom prst="horizontalScroll">
            <a:avLst>
              <a:gd name="adj" fmla="val 12500"/>
            </a:avLst>
          </a:prstGeom>
          <a:solidFill>
            <a:srgbClr val="3366FF"/>
          </a:solidFill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u="sng">
                <a:solidFill>
                  <a:srgbClr val="FFFF00"/>
                </a:solidFill>
                <a:latin typeface="Times New Roman" panose="02020603050405020304" pitchFamily="18" charset="0"/>
              </a:rPr>
              <a:t>Khu lăng mộ</a:t>
            </a:r>
          </a:p>
          <a:p>
            <a:pPr eaLnBrk="1" hangingPunct="1"/>
            <a:r>
              <a:rPr lang="en-US" altLang="en-US" sz="2000" b="1" u="sng">
                <a:solidFill>
                  <a:srgbClr val="FFFF00"/>
                </a:solidFill>
                <a:latin typeface="Times New Roman" panose="02020603050405020304" pitchFamily="18" charset="0"/>
              </a:rPr>
              <a:t>An Sinh</a:t>
            </a:r>
          </a:p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</a:rPr>
              <a:t>Nêu đặc điểm của </a:t>
            </a:r>
          </a:p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</a:rPr>
              <a:t>khu lăng mộ An</a:t>
            </a:r>
          </a:p>
          <a:p>
            <a:pPr eaLnBrk="1" hangingPunct="1"/>
            <a:r>
              <a:rPr lang="en-US" altLang="en-US" sz="2000" b="1">
                <a:solidFill>
                  <a:srgbClr val="FFFF00"/>
                </a:solidFill>
                <a:latin typeface="Times New Roman" panose="02020603050405020304" pitchFamily="18" charset="0"/>
              </a:rPr>
              <a:t>Sinh?</a:t>
            </a:r>
          </a:p>
        </p:txBody>
      </p:sp>
      <p:sp>
        <p:nvSpPr>
          <p:cNvPr id="26644" name="AutoShape 20">
            <a:extLst>
              <a:ext uri="{FF2B5EF4-FFF2-40B4-BE49-F238E27FC236}">
                <a16:creationId xmlns:a16="http://schemas.microsoft.com/office/drawing/2014/main" id="{2CAAC13F-1121-4CD3-BF62-13EBDF12B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752600"/>
            <a:ext cx="1143000" cy="9144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E5C3B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TỔ 1</a:t>
            </a:r>
          </a:p>
        </p:txBody>
      </p:sp>
      <p:sp>
        <p:nvSpPr>
          <p:cNvPr id="26650" name="AutoShape 26">
            <a:extLst>
              <a:ext uri="{FF2B5EF4-FFF2-40B4-BE49-F238E27FC236}">
                <a16:creationId xmlns:a16="http://schemas.microsoft.com/office/drawing/2014/main" id="{E654C5C4-F2B1-4120-9E4D-E10794242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724400"/>
            <a:ext cx="1143000" cy="9144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E5C3B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TỔ 3</a:t>
            </a:r>
          </a:p>
        </p:txBody>
      </p:sp>
      <p:sp>
        <p:nvSpPr>
          <p:cNvPr id="26654" name="AutoShape 30">
            <a:extLst>
              <a:ext uri="{FF2B5EF4-FFF2-40B4-BE49-F238E27FC236}">
                <a16:creationId xmlns:a16="http://schemas.microsoft.com/office/drawing/2014/main" id="{914395F3-1C51-4FA0-B228-AB65A0C94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524000"/>
            <a:ext cx="1143000" cy="9144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E5C3B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TỔ 2</a:t>
            </a:r>
          </a:p>
        </p:txBody>
      </p:sp>
      <p:sp>
        <p:nvSpPr>
          <p:cNvPr id="26655" name="AutoShape 31">
            <a:extLst>
              <a:ext uri="{FF2B5EF4-FFF2-40B4-BE49-F238E27FC236}">
                <a16:creationId xmlns:a16="http://schemas.microsoft.com/office/drawing/2014/main" id="{D964F2DC-2EDB-452E-A32B-3C4774908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724400"/>
            <a:ext cx="1143000" cy="9144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E5C3B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TỔ 4</a:t>
            </a:r>
          </a:p>
        </p:txBody>
      </p:sp>
      <p:sp>
        <p:nvSpPr>
          <p:cNvPr id="26667" name="Oval 43">
            <a:extLst>
              <a:ext uri="{FF2B5EF4-FFF2-40B4-BE49-F238E27FC236}">
                <a16:creationId xmlns:a16="http://schemas.microsoft.com/office/drawing/2014/main" id="{8667A111-C088-47A1-8235-A073EDFBA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2895600"/>
            <a:ext cx="1371600" cy="1371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0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6668" name="Oval 44">
            <a:extLst>
              <a:ext uri="{FF2B5EF4-FFF2-40B4-BE49-F238E27FC236}">
                <a16:creationId xmlns:a16="http://schemas.microsoft.com/office/drawing/2014/main" id="{9D967165-CB5B-4058-B071-B861D4654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2895600"/>
            <a:ext cx="1371600" cy="1371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6669" name="Oval 45">
            <a:extLst>
              <a:ext uri="{FF2B5EF4-FFF2-40B4-BE49-F238E27FC236}">
                <a16:creationId xmlns:a16="http://schemas.microsoft.com/office/drawing/2014/main" id="{B9499D61-95D3-4169-A754-3620EAF9C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2895600"/>
            <a:ext cx="1371600" cy="1371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6670" name="Oval 46">
            <a:extLst>
              <a:ext uri="{FF2B5EF4-FFF2-40B4-BE49-F238E27FC236}">
                <a16:creationId xmlns:a16="http://schemas.microsoft.com/office/drawing/2014/main" id="{CE9276FC-32A8-42D3-B524-87477F40B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2895600"/>
            <a:ext cx="1371600" cy="1371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6671" name="Oval 47">
            <a:extLst>
              <a:ext uri="{FF2B5EF4-FFF2-40B4-BE49-F238E27FC236}">
                <a16:creationId xmlns:a16="http://schemas.microsoft.com/office/drawing/2014/main" id="{5387502E-DC1E-48CE-A057-D39DE451D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2895600"/>
            <a:ext cx="1371600" cy="1371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6672" name="Oval 48">
            <a:extLst>
              <a:ext uri="{FF2B5EF4-FFF2-40B4-BE49-F238E27FC236}">
                <a16:creationId xmlns:a16="http://schemas.microsoft.com/office/drawing/2014/main" id="{C69C89AF-4177-4859-8C33-6912DC9C5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895600"/>
            <a:ext cx="1371600" cy="1371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0" b="1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26673" name="AutoShape 49">
            <a:extLst>
              <a:ext uri="{FF2B5EF4-FFF2-40B4-BE49-F238E27FC236}">
                <a16:creationId xmlns:a16="http://schemas.microsoft.com/office/drawing/2014/main" id="{4E84D6B7-6997-499D-BDF2-9C404C849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895600"/>
            <a:ext cx="2286000" cy="16002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0000"/>
          </a:solidFill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FF00"/>
                </a:solidFill>
              </a:rPr>
              <a:t>HẾT</a:t>
            </a:r>
          </a:p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</a:rPr>
              <a:t>GIỜ</a:t>
            </a:r>
          </a:p>
        </p:txBody>
      </p:sp>
      <p:sp>
        <p:nvSpPr>
          <p:cNvPr id="24596" name="AutoShape 50">
            <a:hlinkClick r:id="rId7" action="ppaction://hlinksldjump"/>
            <a:extLst>
              <a:ext uri="{FF2B5EF4-FFF2-40B4-BE49-F238E27FC236}">
                <a16:creationId xmlns:a16="http://schemas.microsoft.com/office/drawing/2014/main" id="{C7027541-FC91-4653-8171-58EEEC440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6019800"/>
            <a:ext cx="533400" cy="609600"/>
          </a:xfrm>
          <a:custGeom>
            <a:avLst/>
            <a:gdLst>
              <a:gd name="T0" fmla="*/ 228424 w 21600"/>
              <a:gd name="T1" fmla="*/ 0 h 21600"/>
              <a:gd name="T2" fmla="*/ 75442 w 21600"/>
              <a:gd name="T3" fmla="*/ 609600 h 21600"/>
              <a:gd name="T4" fmla="*/ 240153 w 21600"/>
              <a:gd name="T5" fmla="*/ 234527 h 21600"/>
              <a:gd name="T6" fmla="*/ 386764 w 21600"/>
              <a:gd name="T7" fmla="*/ 403154 h 21600"/>
              <a:gd name="T8" fmla="*/ 533400 w 21600"/>
              <a:gd name="T9" fmla="*/ 234527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3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84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45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animBg="1"/>
      <p:bldP spid="26639" grpId="0" animBg="1"/>
      <p:bldP spid="26642" grpId="0" animBg="1"/>
      <p:bldP spid="26643" grpId="0" animBg="1"/>
      <p:bldP spid="26644" grpId="0" animBg="1"/>
      <p:bldP spid="26650" grpId="0" animBg="1"/>
      <p:bldP spid="26654" grpId="0" animBg="1"/>
      <p:bldP spid="26655" grpId="0" animBg="1"/>
      <p:bldP spid="26667" grpId="0" animBg="1"/>
      <p:bldP spid="26668" grpId="0" animBg="1"/>
      <p:bldP spid="26669" grpId="0" animBg="1"/>
      <p:bldP spid="26670" grpId="0" animBg="1"/>
      <p:bldP spid="26671" grpId="0" animBg="1"/>
      <p:bldP spid="26672" grpId="0" animBg="1"/>
      <p:bldP spid="2667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TNT67">
            <a:extLst>
              <a:ext uri="{FF2B5EF4-FFF2-40B4-BE49-F238E27FC236}">
                <a16:creationId xmlns:a16="http://schemas.microsoft.com/office/drawing/2014/main" id="{EB4D6809-CC2B-4721-AB84-1C32C1D5C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25">
            <a:extLst>
              <a:ext uri="{FF2B5EF4-FFF2-40B4-BE49-F238E27FC236}">
                <a16:creationId xmlns:a16="http://schemas.microsoft.com/office/drawing/2014/main" id="{5D6C7B52-BAC9-4CF9-A938-6395FF049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57200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I. KIẾN TRÚC</a:t>
            </a:r>
          </a:p>
        </p:txBody>
      </p:sp>
      <p:sp>
        <p:nvSpPr>
          <p:cNvPr id="25604" name="Text Box 26">
            <a:extLst>
              <a:ext uri="{FF2B5EF4-FFF2-40B4-BE49-F238E27FC236}">
                <a16:creationId xmlns:a16="http://schemas.microsoft.com/office/drawing/2014/main" id="{BDA5C6DD-B8FE-4D4A-8AA6-4EC59245A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678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1. Tháp Bình Sơn ( Vĩnh Phúc)</a:t>
            </a:r>
          </a:p>
        </p:txBody>
      </p:sp>
      <p:sp>
        <p:nvSpPr>
          <p:cNvPr id="25605" name="Text Box 27">
            <a:extLst>
              <a:ext uri="{FF2B5EF4-FFF2-40B4-BE49-F238E27FC236}">
                <a16:creationId xmlns:a16="http://schemas.microsoft.com/office/drawing/2014/main" id="{55FD1B67-B473-4C89-B49D-BA7AF4B73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05000"/>
            <a:ext cx="861060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>
                <a:latin typeface="Times New Roman" panose="02020603050405020304" pitchFamily="18" charset="0"/>
              </a:rPr>
              <a:t>Tháp được làm bằng đất nung, có 11 tầng, cao hơn 15 mét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>
                <a:latin typeface="Times New Roman" panose="02020603050405020304" pitchFamily="18" charset="0"/>
              </a:rPr>
              <a:t> Tháp có mặt bằng vuông, càng lên cao càng nhỏ dần. ở bên ngoài được trang trí bằng hoa văn rất phong phú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>
                <a:latin typeface="Times New Roman" panose="02020603050405020304" pitchFamily="18" charset="0"/>
              </a:rPr>
              <a:t> Nghệ thuật chạm khắc công phu, khéo léo</a:t>
            </a:r>
          </a:p>
        </p:txBody>
      </p:sp>
      <p:sp>
        <p:nvSpPr>
          <p:cNvPr id="25606" name="AutoShape 28">
            <a:hlinkClick r:id="rId3" action="ppaction://hlinksldjump"/>
            <a:extLst>
              <a:ext uri="{FF2B5EF4-FFF2-40B4-BE49-F238E27FC236}">
                <a16:creationId xmlns:a16="http://schemas.microsoft.com/office/drawing/2014/main" id="{D3125D80-D763-4732-8F05-806E9A269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410200"/>
            <a:ext cx="762000" cy="1066800"/>
          </a:xfrm>
          <a:custGeom>
            <a:avLst/>
            <a:gdLst>
              <a:gd name="T0" fmla="*/ 326319 w 21600"/>
              <a:gd name="T1" fmla="*/ 0 h 21600"/>
              <a:gd name="T2" fmla="*/ 107774 w 21600"/>
              <a:gd name="T3" fmla="*/ 1066800 h 21600"/>
              <a:gd name="T4" fmla="*/ 343076 w 21600"/>
              <a:gd name="T5" fmla="*/ 410422 h 21600"/>
              <a:gd name="T6" fmla="*/ 552521 w 21600"/>
              <a:gd name="T7" fmla="*/ 705520 h 21600"/>
              <a:gd name="T8" fmla="*/ 762000 w 21600"/>
              <a:gd name="T9" fmla="*/ 410422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NT67">
            <a:extLst>
              <a:ext uri="{FF2B5EF4-FFF2-40B4-BE49-F238E27FC236}">
                <a16:creationId xmlns:a16="http://schemas.microsoft.com/office/drawing/2014/main" id="{9E535F1B-454A-4D99-BC04-BAEAE2CAC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8D7C0009-54A9-4186-BE55-3BADFB97A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57200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I. KIẾN TRÚC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2551E4CA-A028-40E4-8D86-99932FB57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2. Khu lăng mộ An Sinh ( Quảng Ninh)</a:t>
            </a: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7E322582-5C21-4DC6-9776-6E2455B0B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05000"/>
            <a:ext cx="861060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>
                <a:latin typeface="Times New Roman" panose="02020603050405020304" pitchFamily="18" charset="0"/>
              </a:rPr>
              <a:t>Là khu lăng mộ của các vua Trần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>
                <a:latin typeface="Times New Roman" panose="02020603050405020304" pitchFamily="18" charset="0"/>
              </a:rPr>
              <a:t> Được xây dựng ở chân núi quy tụ về một hướng là khu đền An Sinh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>
                <a:latin typeface="Times New Roman" panose="02020603050405020304" pitchFamily="18" charset="0"/>
              </a:rPr>
              <a:t> Ngoài ra, còn có nhiều tòa điện, miếu lớn để nhà vua và hoàng tộc tế lễ hàng năm</a:t>
            </a:r>
          </a:p>
        </p:txBody>
      </p:sp>
      <p:sp>
        <p:nvSpPr>
          <p:cNvPr id="26630" name="AutoShape 6">
            <a:hlinkClick r:id="rId3" action="ppaction://hlinksldjump"/>
            <a:extLst>
              <a:ext uri="{FF2B5EF4-FFF2-40B4-BE49-F238E27FC236}">
                <a16:creationId xmlns:a16="http://schemas.microsoft.com/office/drawing/2014/main" id="{65D9AEBE-6F33-4EF1-9F61-689E2B215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410200"/>
            <a:ext cx="762000" cy="1066800"/>
          </a:xfrm>
          <a:custGeom>
            <a:avLst/>
            <a:gdLst>
              <a:gd name="T0" fmla="*/ 326319 w 21600"/>
              <a:gd name="T1" fmla="*/ 0 h 21600"/>
              <a:gd name="T2" fmla="*/ 107774 w 21600"/>
              <a:gd name="T3" fmla="*/ 1066800 h 21600"/>
              <a:gd name="T4" fmla="*/ 343076 w 21600"/>
              <a:gd name="T5" fmla="*/ 410422 h 21600"/>
              <a:gd name="T6" fmla="*/ 552521 w 21600"/>
              <a:gd name="T7" fmla="*/ 705520 h 21600"/>
              <a:gd name="T8" fmla="*/ 762000 w 21600"/>
              <a:gd name="T9" fmla="*/ 410422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NT67">
            <a:extLst>
              <a:ext uri="{FF2B5EF4-FFF2-40B4-BE49-F238E27FC236}">
                <a16:creationId xmlns:a16="http://schemas.microsoft.com/office/drawing/2014/main" id="{9DB1187A-987A-41E8-A17B-3631144AE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>
            <a:extLst>
              <a:ext uri="{FF2B5EF4-FFF2-40B4-BE49-F238E27FC236}">
                <a16:creationId xmlns:a16="http://schemas.microsoft.com/office/drawing/2014/main" id="{43A524A2-1533-4EF1-A812-5540BD2FF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5720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II. ĐIÊU KHẮC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5D3AA0F6-E459-4348-AD3C-2947C360A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1. Tượng hổ ở lăng Trần Thủ Độ ( Thái Bình)</a:t>
            </a: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9F9AD250-A55D-4D22-BC5A-4BC3742D5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05000"/>
            <a:ext cx="861060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>
                <a:latin typeface="Times New Roman" panose="02020603050405020304" pitchFamily="18" charset="0"/>
              </a:rPr>
              <a:t>Tượng dài 1 mét 43, cao 0 mét 75, rộng 0 mét 64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>
                <a:latin typeface="Times New Roman" panose="02020603050405020304" pitchFamily="18" charset="0"/>
              </a:rPr>
              <a:t> Tượng có hình khối đơn giản, dứt khoát, cấu trúc chặt chẽ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>
                <a:latin typeface="Times New Roman" panose="02020603050405020304" pitchFamily="18" charset="0"/>
              </a:rPr>
              <a:t> Tượng thể hiện hiện vẻ oai phong lẫm liệt của vị chúa sơn lâm</a:t>
            </a:r>
          </a:p>
        </p:txBody>
      </p:sp>
      <p:sp>
        <p:nvSpPr>
          <p:cNvPr id="27654" name="AutoShape 6">
            <a:hlinkClick r:id="rId3" action="ppaction://hlinksldjump"/>
            <a:extLst>
              <a:ext uri="{FF2B5EF4-FFF2-40B4-BE49-F238E27FC236}">
                <a16:creationId xmlns:a16="http://schemas.microsoft.com/office/drawing/2014/main" id="{755A2C6C-650F-41EB-A678-554AA250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410200"/>
            <a:ext cx="762000" cy="1066800"/>
          </a:xfrm>
          <a:custGeom>
            <a:avLst/>
            <a:gdLst>
              <a:gd name="T0" fmla="*/ 326319 w 21600"/>
              <a:gd name="T1" fmla="*/ 0 h 21600"/>
              <a:gd name="T2" fmla="*/ 107774 w 21600"/>
              <a:gd name="T3" fmla="*/ 1066800 h 21600"/>
              <a:gd name="T4" fmla="*/ 343076 w 21600"/>
              <a:gd name="T5" fmla="*/ 410422 h 21600"/>
              <a:gd name="T6" fmla="*/ 552521 w 21600"/>
              <a:gd name="T7" fmla="*/ 705520 h 21600"/>
              <a:gd name="T8" fmla="*/ 762000 w 21600"/>
              <a:gd name="T9" fmla="*/ 410422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NT67">
            <a:extLst>
              <a:ext uri="{FF2B5EF4-FFF2-40B4-BE49-F238E27FC236}">
                <a16:creationId xmlns:a16="http://schemas.microsoft.com/office/drawing/2014/main" id="{D12DBFFF-3625-430A-B8F7-689DFCE9A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551DA431-68AB-44FA-A93E-46878ABBC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57200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II. ĐIÊU KHẮC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3332A846-56EE-478D-9444-46E186AC2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2. Chạm khắc gỗ ở chùa Thái Lạc (Hưng Yên)</a:t>
            </a: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F206483F-8C43-4E6D-ABED-42C200AB6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05000"/>
            <a:ext cx="86106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>
                <a:latin typeface="Times New Roman" panose="02020603050405020304" pitchFamily="18" charset="0"/>
              </a:rPr>
              <a:t>Nội dung: thường là cảnh dâng hoa, tấu nhạc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>
                <a:latin typeface="Times New Roman" panose="02020603050405020304" pitchFamily="18" charset="0"/>
              </a:rPr>
              <a:t>Hình được sắp xếp cân đối, không đơn điệu buồn tẻ. Tạo khối tròn đầy, không gian vừa ảo vừa thực của các hoa văn dày đặc</a:t>
            </a:r>
          </a:p>
        </p:txBody>
      </p:sp>
      <p:sp>
        <p:nvSpPr>
          <p:cNvPr id="28678" name="AutoShape 6">
            <a:hlinkClick r:id="rId3" action="ppaction://hlinksldjump"/>
            <a:extLst>
              <a:ext uri="{FF2B5EF4-FFF2-40B4-BE49-F238E27FC236}">
                <a16:creationId xmlns:a16="http://schemas.microsoft.com/office/drawing/2014/main" id="{C431831E-3AEB-4ED3-8863-F0FD7C3CE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410200"/>
            <a:ext cx="762000" cy="1066800"/>
          </a:xfrm>
          <a:custGeom>
            <a:avLst/>
            <a:gdLst>
              <a:gd name="T0" fmla="*/ 326319 w 21600"/>
              <a:gd name="T1" fmla="*/ 0 h 21600"/>
              <a:gd name="T2" fmla="*/ 107774 w 21600"/>
              <a:gd name="T3" fmla="*/ 1066800 h 21600"/>
              <a:gd name="T4" fmla="*/ 343076 w 21600"/>
              <a:gd name="T5" fmla="*/ 410422 h 21600"/>
              <a:gd name="T6" fmla="*/ 552521 w 21600"/>
              <a:gd name="T7" fmla="*/ 705520 h 21600"/>
              <a:gd name="T8" fmla="*/ 762000 w 21600"/>
              <a:gd name="T9" fmla="*/ 410422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TNT67">
            <a:extLst>
              <a:ext uri="{FF2B5EF4-FFF2-40B4-BE49-F238E27FC236}">
                <a16:creationId xmlns:a16="http://schemas.microsoft.com/office/drawing/2014/main" id="{C0B0B514-2F82-4DBA-B22B-9871343F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WordArt 5">
            <a:extLst>
              <a:ext uri="{FF2B5EF4-FFF2-40B4-BE49-F238E27FC236}">
                <a16:creationId xmlns:a16="http://schemas.microsoft.com/office/drawing/2014/main" id="{7B858ADB-342C-47ED-82F5-6649555297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0"/>
            <a:ext cx="5715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9400ED"/>
              </a:extrusionClr>
              <a:contourClr>
                <a:srgbClr val="A603AB"/>
              </a:contourClr>
            </a:sp3d>
          </a:bodyPr>
          <a:lstStyle/>
          <a:p>
            <a:pPr algn="ctr"/>
            <a:r>
              <a:rPr lang="vi-VN" sz="6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6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2" name="AutoShap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61C69E8-C593-4B8F-97D5-BA518F6BD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438400"/>
            <a:ext cx="1676400" cy="1524000"/>
          </a:xfrm>
          <a:prstGeom prst="actionButtonBlank">
            <a:avLst/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hlinkClick r:id="rId3" action="ppaction://hlinksldjump"/>
              </a:rPr>
              <a:t>CÂU 1</a:t>
            </a:r>
            <a:endParaRPr lang="en-US" altLang="en-US" sz="3600" b="1">
              <a:solidFill>
                <a:srgbClr val="FFFF00"/>
              </a:solidFill>
            </a:endParaRPr>
          </a:p>
        </p:txBody>
      </p:sp>
      <p:sp>
        <p:nvSpPr>
          <p:cNvPr id="29704" name="AutoShape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FF94931-D7BF-4B8D-8A1B-A607D1F71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438400"/>
            <a:ext cx="1676400" cy="1524000"/>
          </a:xfrm>
          <a:prstGeom prst="actionButtonBlank">
            <a:avLst/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hlinkClick r:id="rId4" action="ppaction://hlinksldjump"/>
              </a:rPr>
              <a:t>CÂU 2</a:t>
            </a:r>
            <a:endParaRPr lang="en-US" altLang="en-US" sz="3600" b="1">
              <a:solidFill>
                <a:srgbClr val="FFFF00"/>
              </a:solidFill>
            </a:endParaRPr>
          </a:p>
        </p:txBody>
      </p:sp>
      <p:sp>
        <p:nvSpPr>
          <p:cNvPr id="29705" name="AutoShape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89720B7B-0F8D-4481-B798-F523421C0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438400"/>
            <a:ext cx="1676400" cy="1524000"/>
          </a:xfrm>
          <a:prstGeom prst="actionButtonBlank">
            <a:avLst/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hlinkClick r:id="rId5" action="ppaction://hlinksldjump"/>
              </a:rPr>
              <a:t>CÂU 3</a:t>
            </a:r>
            <a:endParaRPr lang="en-US" altLang="en-US" sz="3600" b="1">
              <a:solidFill>
                <a:srgbClr val="FFFF00"/>
              </a:solidFill>
            </a:endParaRPr>
          </a:p>
        </p:txBody>
      </p:sp>
      <p:sp>
        <p:nvSpPr>
          <p:cNvPr id="29706" name="AutoShape 10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F5E95549-BCB1-4E12-8131-D4C0E0B72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038600"/>
            <a:ext cx="1676400" cy="1524000"/>
          </a:xfrm>
          <a:prstGeom prst="actionButtonBlank">
            <a:avLst/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hlinkClick r:id="rId6" action="ppaction://hlinksldjump"/>
              </a:rPr>
              <a:t>CÂU 6</a:t>
            </a:r>
            <a:endParaRPr lang="en-US" altLang="en-US" sz="3600" b="1">
              <a:solidFill>
                <a:srgbClr val="FFFF00"/>
              </a:solidFill>
            </a:endParaRPr>
          </a:p>
        </p:txBody>
      </p:sp>
      <p:sp>
        <p:nvSpPr>
          <p:cNvPr id="29707" name="AutoShape 11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78E77EC2-E945-43EE-8C4B-B98606777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038600"/>
            <a:ext cx="1676400" cy="1524000"/>
          </a:xfrm>
          <a:prstGeom prst="actionButtonBlank">
            <a:avLst/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hlinkClick r:id="rId7" action="ppaction://hlinksldjump"/>
              </a:rPr>
              <a:t>CÂU 5</a:t>
            </a:r>
            <a:endParaRPr lang="en-US" altLang="en-US" sz="3600" b="1">
              <a:solidFill>
                <a:srgbClr val="FFFF00"/>
              </a:solidFill>
            </a:endParaRPr>
          </a:p>
        </p:txBody>
      </p:sp>
      <p:sp>
        <p:nvSpPr>
          <p:cNvPr id="29708" name="AutoShape 1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64021463-A5E7-4001-9FA3-14B222F5E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038600"/>
            <a:ext cx="1676400" cy="1524000"/>
          </a:xfrm>
          <a:prstGeom prst="actionButtonBlank">
            <a:avLst/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  <a:hlinkClick r:id="rId8" action="ppaction://hlinksldjump"/>
              </a:rPr>
              <a:t>CÂU 4</a:t>
            </a:r>
            <a:endParaRPr lang="en-US" altLang="en-US" sz="3600" b="1">
              <a:solidFill>
                <a:srgbClr val="FFFF00"/>
              </a:solidFill>
            </a:endParaRPr>
          </a:p>
        </p:txBody>
      </p:sp>
      <p:sp>
        <p:nvSpPr>
          <p:cNvPr id="2" name="AutoShape 15">
            <a:hlinkClick r:id="rId9" action="ppaction://hlinksldjump"/>
            <a:extLst>
              <a:ext uri="{FF2B5EF4-FFF2-40B4-BE49-F238E27FC236}">
                <a16:creationId xmlns:a16="http://schemas.microsoft.com/office/drawing/2014/main" id="{EE60C82E-6917-442E-BDDE-38447AD45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486400"/>
            <a:ext cx="762000" cy="1066800"/>
          </a:xfrm>
          <a:custGeom>
            <a:avLst/>
            <a:gdLst>
              <a:gd name="T0" fmla="*/ 326319 w 21600"/>
              <a:gd name="T1" fmla="*/ 0 h 21600"/>
              <a:gd name="T2" fmla="*/ 107774 w 21600"/>
              <a:gd name="T3" fmla="*/ 1066800 h 21600"/>
              <a:gd name="T4" fmla="*/ 343076 w 21600"/>
              <a:gd name="T5" fmla="*/ 410422 h 21600"/>
              <a:gd name="T6" fmla="*/ 552521 w 21600"/>
              <a:gd name="T7" fmla="*/ 705520 h 21600"/>
              <a:gd name="T8" fmla="*/ 762000 w 21600"/>
              <a:gd name="T9" fmla="*/ 410422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4" grpId="0" animBg="1"/>
      <p:bldP spid="29705" grpId="0" animBg="1"/>
      <p:bldP spid="29706" grpId="0" animBg="1"/>
      <p:bldP spid="29707" grpId="0" animBg="1"/>
      <p:bldP spid="2970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TNT67">
            <a:extLst>
              <a:ext uri="{FF2B5EF4-FFF2-40B4-BE49-F238E27FC236}">
                <a16:creationId xmlns:a16="http://schemas.microsoft.com/office/drawing/2014/main" id="{DC0E6638-BAB7-4CC2-BD46-D172BEC05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5">
            <a:extLst>
              <a:ext uri="{FF2B5EF4-FFF2-40B4-BE49-F238E27FC236}">
                <a16:creationId xmlns:a16="http://schemas.microsoft.com/office/drawing/2014/main" id="{D1FD61E5-B4DF-45A9-98EA-9A961507B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Câu 1: Năm 1972, nền tháp Bình Sơn được tôn cao mấy mét?</a:t>
            </a: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2F0333C6-E292-46C8-9536-2688D0D4D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32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Đáp án: Năm 1972, nền tháp Bình Sơn được tôn cao 4 mét</a:t>
            </a:r>
          </a:p>
        </p:txBody>
      </p:sp>
      <p:sp>
        <p:nvSpPr>
          <p:cNvPr id="30725" name="AutoShape 7">
            <a:hlinkClick r:id="rId4" action="ppaction://hlinksldjump"/>
            <a:extLst>
              <a:ext uri="{FF2B5EF4-FFF2-40B4-BE49-F238E27FC236}">
                <a16:creationId xmlns:a16="http://schemas.microsoft.com/office/drawing/2014/main" id="{3BBF35D4-0D97-4BB1-978A-79A0650B2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334000"/>
            <a:ext cx="762000" cy="1066800"/>
          </a:xfrm>
          <a:custGeom>
            <a:avLst/>
            <a:gdLst>
              <a:gd name="T0" fmla="*/ 326319 w 21600"/>
              <a:gd name="T1" fmla="*/ 0 h 21600"/>
              <a:gd name="T2" fmla="*/ 107774 w 21600"/>
              <a:gd name="T3" fmla="*/ 1066800 h 21600"/>
              <a:gd name="T4" fmla="*/ 343076 w 21600"/>
              <a:gd name="T5" fmla="*/ 410422 h 21600"/>
              <a:gd name="T6" fmla="*/ 552521 w 21600"/>
              <a:gd name="T7" fmla="*/ 705520 h 21600"/>
              <a:gd name="T8" fmla="*/ 762000 w 21600"/>
              <a:gd name="T9" fmla="*/ 410422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29" name="Picture 9" descr="ag00373_">
            <a:extLst>
              <a:ext uri="{FF2B5EF4-FFF2-40B4-BE49-F238E27FC236}">
                <a16:creationId xmlns:a16="http://schemas.microsoft.com/office/drawing/2014/main" id="{5A98F3BE-A60C-480A-9AEA-7CCC894E14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469" flipH="1">
            <a:off x="-457200" y="4876800"/>
            <a:ext cx="28162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TNT67">
            <a:extLst>
              <a:ext uri="{FF2B5EF4-FFF2-40B4-BE49-F238E27FC236}">
                <a16:creationId xmlns:a16="http://schemas.microsoft.com/office/drawing/2014/main" id="{9FBA1B39-2792-447C-9DD7-63AA5F955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39BEF5AA-637B-4A32-BAE6-E232FD8F6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09600"/>
            <a:ext cx="746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01D3F837-27A1-4318-8AFD-357A8D08E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Hãy nêu các loại hình nghệ thuật thời Trần?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6937EB46-F162-4721-A753-49D7BBD81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86000"/>
            <a:ext cx="441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- Kiến trúc</a:t>
            </a:r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041DE592-AD71-4A28-A41B-A77172E8B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200400"/>
            <a:ext cx="441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- Điêu khắc và trang trí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2369B1B8-C92B-4ED6-AF6F-8F941C25F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191000"/>
            <a:ext cx="441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- Đồ gốm</a:t>
            </a:r>
          </a:p>
        </p:txBody>
      </p:sp>
      <p:sp>
        <p:nvSpPr>
          <p:cNvPr id="5132" name="AutoShape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17D4FED-5D9B-4440-A914-455A3115E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"/>
            <a:ext cx="762000" cy="685800"/>
          </a:xfrm>
          <a:prstGeom prst="actionButtonHelp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5133" name="AutoShape 13">
            <a:extLst>
              <a:ext uri="{FF2B5EF4-FFF2-40B4-BE49-F238E27FC236}">
                <a16:creationId xmlns:a16="http://schemas.microsoft.com/office/drawing/2014/main" id="{1802E1D9-7051-443F-BBDD-55C0FADBD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0"/>
            <a:ext cx="838200" cy="762000"/>
          </a:xfrm>
          <a:custGeom>
            <a:avLst/>
            <a:gdLst>
              <a:gd name="T0" fmla="*/ 628650 w 21600"/>
              <a:gd name="T1" fmla="*/ 0 h 21600"/>
              <a:gd name="T2" fmla="*/ 0 w 21600"/>
              <a:gd name="T3" fmla="*/ 381000 h 21600"/>
              <a:gd name="T4" fmla="*/ 628650 w 21600"/>
              <a:gd name="T5" fmla="*/ 762000 h 21600"/>
              <a:gd name="T6" fmla="*/ 838200 w 21600"/>
              <a:gd name="T7" fmla="*/ 3810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  <p:bldP spid="5130" grpId="0"/>
      <p:bldP spid="5131" grpId="0"/>
      <p:bldP spid="51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TNT67">
            <a:extLst>
              <a:ext uri="{FF2B5EF4-FFF2-40B4-BE49-F238E27FC236}">
                <a16:creationId xmlns:a16="http://schemas.microsoft.com/office/drawing/2014/main" id="{90B003BC-50EE-4E52-96A3-35E8FF0A8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>
            <a:extLst>
              <a:ext uri="{FF2B5EF4-FFF2-40B4-BE49-F238E27FC236}">
                <a16:creationId xmlns:a16="http://schemas.microsoft.com/office/drawing/2014/main" id="{D268E141-D7B2-46A6-91C6-E8330E7AE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Câu 2: Khu lăng mộ An Sinh gồm có bao nhiêu lăng mộ?</a:t>
            </a: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F4CEEA0C-B28E-4C43-B2A6-06CAF9CCC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32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Đáp án: Khu lăng mộ An Sinh gồm 8 lăng mộ</a:t>
            </a:r>
          </a:p>
        </p:txBody>
      </p:sp>
      <p:sp>
        <p:nvSpPr>
          <p:cNvPr id="31749" name="AutoShape 5">
            <a:hlinkClick r:id="rId4" action="ppaction://hlinksldjump"/>
            <a:extLst>
              <a:ext uri="{FF2B5EF4-FFF2-40B4-BE49-F238E27FC236}">
                <a16:creationId xmlns:a16="http://schemas.microsoft.com/office/drawing/2014/main" id="{26FA47A6-E31B-4918-952A-F9FE1AD90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410200"/>
            <a:ext cx="762000" cy="1066800"/>
          </a:xfrm>
          <a:custGeom>
            <a:avLst/>
            <a:gdLst>
              <a:gd name="T0" fmla="*/ 326319 w 21600"/>
              <a:gd name="T1" fmla="*/ 0 h 21600"/>
              <a:gd name="T2" fmla="*/ 107774 w 21600"/>
              <a:gd name="T3" fmla="*/ 1066800 h 21600"/>
              <a:gd name="T4" fmla="*/ 343076 w 21600"/>
              <a:gd name="T5" fmla="*/ 410422 h 21600"/>
              <a:gd name="T6" fmla="*/ 552521 w 21600"/>
              <a:gd name="T7" fmla="*/ 705520 h 21600"/>
              <a:gd name="T8" fmla="*/ 762000 w 21600"/>
              <a:gd name="T9" fmla="*/ 410422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66" name="Picture 6" descr="ag00373_">
            <a:extLst>
              <a:ext uri="{FF2B5EF4-FFF2-40B4-BE49-F238E27FC236}">
                <a16:creationId xmlns:a16="http://schemas.microsoft.com/office/drawing/2014/main" id="{A51FF8C7-0953-4A38-9763-9B54BB3586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469" flipH="1">
            <a:off x="-457200" y="4876800"/>
            <a:ext cx="28162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TNT67">
            <a:extLst>
              <a:ext uri="{FF2B5EF4-FFF2-40B4-BE49-F238E27FC236}">
                <a16:creationId xmlns:a16="http://schemas.microsoft.com/office/drawing/2014/main" id="{2DCD212A-351E-4C5F-B15F-B7A18023A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>
            <a:extLst>
              <a:ext uri="{FF2B5EF4-FFF2-40B4-BE49-F238E27FC236}">
                <a16:creationId xmlns:a16="http://schemas.microsoft.com/office/drawing/2014/main" id="{EDDFF39C-F5B3-4C78-8547-2490A88EB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Câu 3: Tháp Bình Sơn hiện còn bao nhiêu tầng? Cao bao nhiêu mét?</a:t>
            </a: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6217F814-D068-4E5D-93E6-E63707EEA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32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Đáp án: Tháp Bình Sơn hiện còn 11 tầng, cao hơn 15 mét</a:t>
            </a:r>
          </a:p>
        </p:txBody>
      </p:sp>
      <p:sp>
        <p:nvSpPr>
          <p:cNvPr id="32773" name="AutoShape 6">
            <a:hlinkClick r:id="rId4" action="ppaction://hlinksldjump"/>
            <a:extLst>
              <a:ext uri="{FF2B5EF4-FFF2-40B4-BE49-F238E27FC236}">
                <a16:creationId xmlns:a16="http://schemas.microsoft.com/office/drawing/2014/main" id="{E9E8F5FA-3A95-4460-B902-65EF56077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410200"/>
            <a:ext cx="762000" cy="1066800"/>
          </a:xfrm>
          <a:custGeom>
            <a:avLst/>
            <a:gdLst>
              <a:gd name="T0" fmla="*/ 326319 w 21600"/>
              <a:gd name="T1" fmla="*/ 0 h 21600"/>
              <a:gd name="T2" fmla="*/ 107774 w 21600"/>
              <a:gd name="T3" fmla="*/ 1066800 h 21600"/>
              <a:gd name="T4" fmla="*/ 343076 w 21600"/>
              <a:gd name="T5" fmla="*/ 410422 h 21600"/>
              <a:gd name="T6" fmla="*/ 552521 w 21600"/>
              <a:gd name="T7" fmla="*/ 705520 h 21600"/>
              <a:gd name="T8" fmla="*/ 762000 w 21600"/>
              <a:gd name="T9" fmla="*/ 410422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95" name="Picture 7" descr="ag00373_">
            <a:extLst>
              <a:ext uri="{FF2B5EF4-FFF2-40B4-BE49-F238E27FC236}">
                <a16:creationId xmlns:a16="http://schemas.microsoft.com/office/drawing/2014/main" id="{A03DCAAC-F82E-40CC-B251-2CCCE54822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469" flipH="1">
            <a:off x="-457200" y="4876800"/>
            <a:ext cx="28162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NT67">
            <a:extLst>
              <a:ext uri="{FF2B5EF4-FFF2-40B4-BE49-F238E27FC236}">
                <a16:creationId xmlns:a16="http://schemas.microsoft.com/office/drawing/2014/main" id="{B5C131E5-4D0B-4718-9813-D3F455E40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6">
            <a:extLst>
              <a:ext uri="{FF2B5EF4-FFF2-40B4-BE49-F238E27FC236}">
                <a16:creationId xmlns:a16="http://schemas.microsoft.com/office/drawing/2014/main" id="{D1E76E20-4135-4836-A4C7-7ABFFD594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Câu 4: Tượng hổ ở lăng Trần Thủ Độ dài bao nhiêu mét?</a:t>
            </a:r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id="{7E14F9F3-BEB6-468F-B8C7-306DF63EF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32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Đáp án: Tượng hổ ở lăng trần Thủ Độ dài 1 mét 43</a:t>
            </a:r>
          </a:p>
        </p:txBody>
      </p:sp>
      <p:sp>
        <p:nvSpPr>
          <p:cNvPr id="33797" name="AutoShape 8">
            <a:hlinkClick r:id="rId4" action="ppaction://hlinksldjump"/>
            <a:extLst>
              <a:ext uri="{FF2B5EF4-FFF2-40B4-BE49-F238E27FC236}">
                <a16:creationId xmlns:a16="http://schemas.microsoft.com/office/drawing/2014/main" id="{53FC3D9F-CCC2-4132-BDAE-FC0761C27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5410200"/>
            <a:ext cx="762000" cy="1066800"/>
          </a:xfrm>
          <a:custGeom>
            <a:avLst/>
            <a:gdLst>
              <a:gd name="T0" fmla="*/ 326319 w 21600"/>
              <a:gd name="T1" fmla="*/ 0 h 21600"/>
              <a:gd name="T2" fmla="*/ 107774 w 21600"/>
              <a:gd name="T3" fmla="*/ 1066800 h 21600"/>
              <a:gd name="T4" fmla="*/ 343076 w 21600"/>
              <a:gd name="T5" fmla="*/ 410422 h 21600"/>
              <a:gd name="T6" fmla="*/ 552521 w 21600"/>
              <a:gd name="T7" fmla="*/ 705520 h 21600"/>
              <a:gd name="T8" fmla="*/ 762000 w 21600"/>
              <a:gd name="T9" fmla="*/ 410422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45" name="Picture 9" descr="ag00373_">
            <a:extLst>
              <a:ext uri="{FF2B5EF4-FFF2-40B4-BE49-F238E27FC236}">
                <a16:creationId xmlns:a16="http://schemas.microsoft.com/office/drawing/2014/main" id="{0E4AD7EE-A754-4B53-ABB3-86F96BE715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469" flipH="1">
            <a:off x="-457200" y="4876800"/>
            <a:ext cx="28162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NT67">
            <a:extLst>
              <a:ext uri="{FF2B5EF4-FFF2-40B4-BE49-F238E27FC236}">
                <a16:creationId xmlns:a16="http://schemas.microsoft.com/office/drawing/2014/main" id="{C8603003-AC65-40C1-883A-D227B7F78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DEEE6499-EA23-48C9-BA94-ECBBF28B3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Câu 5: Chùa Thái Lạc còn có tên gọi khác là gì?</a:t>
            </a: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7EC2D9BA-37F6-45E3-A79A-703D594A5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32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Đáp án: Chùa Thái Lạc còn có tên gọi khác là Pháp Vân tự.</a:t>
            </a:r>
          </a:p>
        </p:txBody>
      </p:sp>
      <p:sp>
        <p:nvSpPr>
          <p:cNvPr id="34821" name="AutoShape 5">
            <a:hlinkClick r:id="rId4" action="ppaction://hlinksldjump"/>
            <a:extLst>
              <a:ext uri="{FF2B5EF4-FFF2-40B4-BE49-F238E27FC236}">
                <a16:creationId xmlns:a16="http://schemas.microsoft.com/office/drawing/2014/main" id="{50CACFFE-CB19-418E-8812-59C6D64B1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5486400"/>
            <a:ext cx="762000" cy="1066800"/>
          </a:xfrm>
          <a:custGeom>
            <a:avLst/>
            <a:gdLst>
              <a:gd name="T0" fmla="*/ 326319 w 21600"/>
              <a:gd name="T1" fmla="*/ 0 h 21600"/>
              <a:gd name="T2" fmla="*/ 107774 w 21600"/>
              <a:gd name="T3" fmla="*/ 1066800 h 21600"/>
              <a:gd name="T4" fmla="*/ 343076 w 21600"/>
              <a:gd name="T5" fmla="*/ 410422 h 21600"/>
              <a:gd name="T6" fmla="*/ 552521 w 21600"/>
              <a:gd name="T7" fmla="*/ 705520 h 21600"/>
              <a:gd name="T8" fmla="*/ 762000 w 21600"/>
              <a:gd name="T9" fmla="*/ 410422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8" name="Picture 6" descr="ag00373_">
            <a:extLst>
              <a:ext uri="{FF2B5EF4-FFF2-40B4-BE49-F238E27FC236}">
                <a16:creationId xmlns:a16="http://schemas.microsoft.com/office/drawing/2014/main" id="{8D27B1AC-B51B-4D8B-AB4A-FA6C11C11E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469" flipH="1">
            <a:off x="-457200" y="4876800"/>
            <a:ext cx="28162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TNT67">
            <a:extLst>
              <a:ext uri="{FF2B5EF4-FFF2-40B4-BE49-F238E27FC236}">
                <a16:creationId xmlns:a16="http://schemas.microsoft.com/office/drawing/2014/main" id="{17CE74BD-BC63-44E1-98E8-276861242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5">
            <a:extLst>
              <a:ext uri="{FF2B5EF4-FFF2-40B4-BE49-F238E27FC236}">
                <a16:creationId xmlns:a16="http://schemas.microsoft.com/office/drawing/2014/main" id="{930DD121-C71B-4724-9236-D2EB53FA0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Câu 6: Nội dung của các bức chạm khắc ở chùa Thái Lạc là gì?</a:t>
            </a:r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70AF28ED-240D-4475-A772-8644D7A67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32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Đáp án: Là cảnh dâng hoa, tấu nhạc của các vũ nữ hay những con chim thần thoại Ki-na-ri</a:t>
            </a:r>
          </a:p>
        </p:txBody>
      </p:sp>
      <p:sp>
        <p:nvSpPr>
          <p:cNvPr id="35845" name="AutoShape 7">
            <a:hlinkClick r:id="rId4" action="ppaction://hlinksldjump"/>
            <a:extLst>
              <a:ext uri="{FF2B5EF4-FFF2-40B4-BE49-F238E27FC236}">
                <a16:creationId xmlns:a16="http://schemas.microsoft.com/office/drawing/2014/main" id="{1A876F44-DD74-4A9B-A8F6-9E5B917BC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486400"/>
            <a:ext cx="762000" cy="1066800"/>
          </a:xfrm>
          <a:custGeom>
            <a:avLst/>
            <a:gdLst>
              <a:gd name="T0" fmla="*/ 326319 w 21600"/>
              <a:gd name="T1" fmla="*/ 0 h 21600"/>
              <a:gd name="T2" fmla="*/ 107774 w 21600"/>
              <a:gd name="T3" fmla="*/ 1066800 h 21600"/>
              <a:gd name="T4" fmla="*/ 343076 w 21600"/>
              <a:gd name="T5" fmla="*/ 410422 h 21600"/>
              <a:gd name="T6" fmla="*/ 552521 w 21600"/>
              <a:gd name="T7" fmla="*/ 705520 h 21600"/>
              <a:gd name="T8" fmla="*/ 762000 w 21600"/>
              <a:gd name="T9" fmla="*/ 410422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52" name="Picture 8" descr="ag00373_">
            <a:extLst>
              <a:ext uri="{FF2B5EF4-FFF2-40B4-BE49-F238E27FC236}">
                <a16:creationId xmlns:a16="http://schemas.microsoft.com/office/drawing/2014/main" id="{9C33A038-B9E5-4C4A-BC98-0A05F74F84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469" flipH="1">
            <a:off x="-457200" y="4876800"/>
            <a:ext cx="28162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TNT67">
            <a:extLst>
              <a:ext uri="{FF2B5EF4-FFF2-40B4-BE49-F238E27FC236}">
                <a16:creationId xmlns:a16="http://schemas.microsoft.com/office/drawing/2014/main" id="{AF57D24A-786E-4FBA-B205-A449A0839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WordArt 3" descr="White marble">
            <a:extLst>
              <a:ext uri="{FF2B5EF4-FFF2-40B4-BE49-F238E27FC236}">
                <a16:creationId xmlns:a16="http://schemas.microsoft.com/office/drawing/2014/main" id="{54D3FB9E-FB68-4D97-892D-6F75C7B1A3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533400"/>
            <a:ext cx="2819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86F9559E-B1BD-4530-A420-7ED1B260B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14600"/>
            <a:ext cx="7010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>
                <a:latin typeface="Times New Roman" panose="02020603050405020304" pitchFamily="18" charset="0"/>
              </a:rPr>
              <a:t> Ôn lại các bài vẽ trang trí ứng dụng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>
                <a:latin typeface="Times New Roman" panose="02020603050405020304" pitchFamily="18" charset="0"/>
              </a:rPr>
              <a:t> Chuẩn bị dụng cụ để tiết sau kiểm tra 1 tiết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0" descr="TNT67">
            <a:extLst>
              <a:ext uri="{FF2B5EF4-FFF2-40B4-BE49-F238E27FC236}">
                <a16:creationId xmlns:a16="http://schemas.microsoft.com/office/drawing/2014/main" id="{2F0839B9-E981-4204-9519-E66B7C2F5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>
            <a:extLst>
              <a:ext uri="{FF2B5EF4-FFF2-40B4-BE49-F238E27FC236}">
                <a16:creationId xmlns:a16="http://schemas.microsoft.com/office/drawing/2014/main" id="{E21FB003-B04D-4342-9668-BEF5C953E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914400"/>
            <a:ext cx="937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800">
                <a:latin typeface="VNI-Auchon" pitchFamily="2" charset="0"/>
              </a:rPr>
              <a:t>!</a:t>
            </a:r>
            <a:endParaRPr lang="en-US" altLang="en-US" sz="4800" u="sng">
              <a:latin typeface="VNI-Auchon" pitchFamily="2" charset="0"/>
            </a:endParaRPr>
          </a:p>
        </p:txBody>
      </p:sp>
      <p:pic>
        <p:nvPicPr>
          <p:cNvPr id="37892" name="Picture 106" descr="DSTARS-P">
            <a:extLst>
              <a:ext uri="{FF2B5EF4-FFF2-40B4-BE49-F238E27FC236}">
                <a16:creationId xmlns:a16="http://schemas.microsoft.com/office/drawing/2014/main" id="{5E4D6778-6684-4780-AEF8-64464A32FF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156">
            <a:off x="2024063" y="3346450"/>
            <a:ext cx="130810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106" descr="DSTARS-P">
            <a:extLst>
              <a:ext uri="{FF2B5EF4-FFF2-40B4-BE49-F238E27FC236}">
                <a16:creationId xmlns:a16="http://schemas.microsoft.com/office/drawing/2014/main" id="{692AD038-2AAD-4EC7-8EE4-8C09291247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156">
            <a:off x="685800" y="4953000"/>
            <a:ext cx="15367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106" descr="DSTARS-P">
            <a:extLst>
              <a:ext uri="{FF2B5EF4-FFF2-40B4-BE49-F238E27FC236}">
                <a16:creationId xmlns:a16="http://schemas.microsoft.com/office/drawing/2014/main" id="{7197402C-4567-4DD5-B424-2CE539A0BB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156">
            <a:off x="2286000" y="5257800"/>
            <a:ext cx="123190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06" descr="DSTARS-P">
            <a:extLst>
              <a:ext uri="{FF2B5EF4-FFF2-40B4-BE49-F238E27FC236}">
                <a16:creationId xmlns:a16="http://schemas.microsoft.com/office/drawing/2014/main" id="{918853A3-D86A-46C4-A85F-8EE03BC1FB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156">
            <a:off x="838200" y="3810000"/>
            <a:ext cx="15367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06" descr="DSTARS-P">
            <a:extLst>
              <a:ext uri="{FF2B5EF4-FFF2-40B4-BE49-F238E27FC236}">
                <a16:creationId xmlns:a16="http://schemas.microsoft.com/office/drawing/2014/main" id="{4A35F1DA-9DBD-4869-8CEE-EC0E5BAF43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156">
            <a:off x="2971800" y="4267200"/>
            <a:ext cx="15367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106" descr="DSTARS-P">
            <a:extLst>
              <a:ext uri="{FF2B5EF4-FFF2-40B4-BE49-F238E27FC236}">
                <a16:creationId xmlns:a16="http://schemas.microsoft.com/office/drawing/2014/main" id="{6C79AC4C-8A63-401E-AB8C-A8ADEA76B7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156">
            <a:off x="7391400" y="3657600"/>
            <a:ext cx="15367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6" descr="DSTARS-P">
            <a:extLst>
              <a:ext uri="{FF2B5EF4-FFF2-40B4-BE49-F238E27FC236}">
                <a16:creationId xmlns:a16="http://schemas.microsoft.com/office/drawing/2014/main" id="{66D1AEDF-6BCD-4609-867D-BD8F0A2729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156">
            <a:off x="5324475" y="592138"/>
            <a:ext cx="92710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06" descr="DSTARS-P">
            <a:extLst>
              <a:ext uri="{FF2B5EF4-FFF2-40B4-BE49-F238E27FC236}">
                <a16:creationId xmlns:a16="http://schemas.microsoft.com/office/drawing/2014/main" id="{EE155952-48BA-46EE-90A0-A16A48F1DA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156">
            <a:off x="5707063" y="2195513"/>
            <a:ext cx="92551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06" descr="DSTARS-P">
            <a:extLst>
              <a:ext uri="{FF2B5EF4-FFF2-40B4-BE49-F238E27FC236}">
                <a16:creationId xmlns:a16="http://schemas.microsoft.com/office/drawing/2014/main" id="{5B7BA075-CE2E-4F1F-A808-4484ABCCB6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156">
            <a:off x="3124200" y="762000"/>
            <a:ext cx="15367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106" descr="DSTARS-P">
            <a:extLst>
              <a:ext uri="{FF2B5EF4-FFF2-40B4-BE49-F238E27FC236}">
                <a16:creationId xmlns:a16="http://schemas.microsoft.com/office/drawing/2014/main" id="{5520859C-E9D0-4CDC-BC8C-6F426273C1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156">
            <a:off x="2732088" y="2130425"/>
            <a:ext cx="10033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106" descr="DSTARS-P">
            <a:extLst>
              <a:ext uri="{FF2B5EF4-FFF2-40B4-BE49-F238E27FC236}">
                <a16:creationId xmlns:a16="http://schemas.microsoft.com/office/drawing/2014/main" id="{1BE511FF-AE96-4371-88BE-7359B3F319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156">
            <a:off x="6705600" y="4191000"/>
            <a:ext cx="15367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106" descr="DSTARS-P">
            <a:extLst>
              <a:ext uri="{FF2B5EF4-FFF2-40B4-BE49-F238E27FC236}">
                <a16:creationId xmlns:a16="http://schemas.microsoft.com/office/drawing/2014/main" id="{1C43B66F-AEAE-4485-9510-6A6BAC94DE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156">
            <a:off x="7239000" y="5181600"/>
            <a:ext cx="15367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16" descr="POINSET2">
            <a:extLst>
              <a:ext uri="{FF2B5EF4-FFF2-40B4-BE49-F238E27FC236}">
                <a16:creationId xmlns:a16="http://schemas.microsoft.com/office/drawing/2014/main" id="{D2A57136-35B5-4FC5-9F66-3993029D4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17" descr="POINSET2">
            <a:extLst>
              <a:ext uri="{FF2B5EF4-FFF2-40B4-BE49-F238E27FC236}">
                <a16:creationId xmlns:a16="http://schemas.microsoft.com/office/drawing/2014/main" id="{0F5071F3-FCDB-479F-BED9-2003DF485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05738" y="0"/>
            <a:ext cx="133826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6" name="Picture 18" descr="POINSET2">
            <a:extLst>
              <a:ext uri="{FF2B5EF4-FFF2-40B4-BE49-F238E27FC236}">
                <a16:creationId xmlns:a16="http://schemas.microsoft.com/office/drawing/2014/main" id="{153D11B8-77C6-40EA-A8E2-996280D25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5731" y="5774532"/>
            <a:ext cx="9477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7" name="Picture 19" descr="POINSET2">
            <a:extLst>
              <a:ext uri="{FF2B5EF4-FFF2-40B4-BE49-F238E27FC236}">
                <a16:creationId xmlns:a16="http://schemas.microsoft.com/office/drawing/2014/main" id="{18763913-D2DD-40AD-B192-8D2694E7A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93038" y="5410200"/>
            <a:ext cx="135096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TNT67">
            <a:extLst>
              <a:ext uri="{FF2B5EF4-FFF2-40B4-BE49-F238E27FC236}">
                <a16:creationId xmlns:a16="http://schemas.microsoft.com/office/drawing/2014/main" id="{04286835-7B59-44DA-8B31-D053CBB26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>
            <a:extLst>
              <a:ext uri="{FF2B5EF4-FFF2-40B4-BE49-F238E27FC236}">
                <a16:creationId xmlns:a16="http://schemas.microsoft.com/office/drawing/2014/main" id="{58B4D3F7-31B9-4D77-9885-30BF8C937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85800"/>
            <a:ext cx="7696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</a:rPr>
              <a:t>Kiến trúc được chia làm mấy thể loại?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</a:rPr>
              <a:t>Đó là những thể loại nào?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A1BB064C-515F-440E-804F-CA922208C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48000"/>
            <a:ext cx="731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Kiến trúc được chia ra làm 2 thể loại, đó là:</a:t>
            </a:r>
          </a:p>
        </p:txBody>
      </p:sp>
      <p:sp>
        <p:nvSpPr>
          <p:cNvPr id="6152" name="AutoShape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4B61FE4-5FEB-4FDC-94CF-C5D673DCB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762000" cy="685800"/>
          </a:xfrm>
          <a:prstGeom prst="actionButtonHelp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6153" name="AutoShape 9">
            <a:extLst>
              <a:ext uri="{FF2B5EF4-FFF2-40B4-BE49-F238E27FC236}">
                <a16:creationId xmlns:a16="http://schemas.microsoft.com/office/drawing/2014/main" id="{248DB829-C946-40D3-891B-3627FB781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971800"/>
            <a:ext cx="838200" cy="762000"/>
          </a:xfrm>
          <a:custGeom>
            <a:avLst/>
            <a:gdLst>
              <a:gd name="T0" fmla="*/ 628650 w 21600"/>
              <a:gd name="T1" fmla="*/ 0 h 21600"/>
              <a:gd name="T2" fmla="*/ 0 w 21600"/>
              <a:gd name="T3" fmla="*/ 381000 h 21600"/>
              <a:gd name="T4" fmla="*/ 628650 w 21600"/>
              <a:gd name="T5" fmla="*/ 762000 h 21600"/>
              <a:gd name="T6" fmla="*/ 838200 w 21600"/>
              <a:gd name="T7" fmla="*/ 3810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61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1" grpId="0"/>
      <p:bldP spid="61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TNT67">
            <a:extLst>
              <a:ext uri="{FF2B5EF4-FFF2-40B4-BE49-F238E27FC236}">
                <a16:creationId xmlns:a16="http://schemas.microsoft.com/office/drawing/2014/main" id="{EDEBF5D0-617B-40F7-802A-C4465DE55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572F2840-E3CA-4C4A-B830-E89641421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09600"/>
            <a:ext cx="571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</a:rPr>
              <a:t>1. Kiến trúc cung đình</a:t>
            </a:r>
          </a:p>
        </p:txBody>
      </p:sp>
      <p:sp>
        <p:nvSpPr>
          <p:cNvPr id="7174" name="Rectangle 6" descr="scan0006">
            <a:extLst>
              <a:ext uri="{FF2B5EF4-FFF2-40B4-BE49-F238E27FC236}">
                <a16:creationId xmlns:a16="http://schemas.microsoft.com/office/drawing/2014/main" id="{6809E062-B684-4D90-BF00-BEC021EAD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47800"/>
            <a:ext cx="8534400" cy="5181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TNT67">
            <a:extLst>
              <a:ext uri="{FF2B5EF4-FFF2-40B4-BE49-F238E27FC236}">
                <a16:creationId xmlns:a16="http://schemas.microsoft.com/office/drawing/2014/main" id="{7510F587-B0A7-4E78-8E97-820569E3A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>
            <a:extLst>
              <a:ext uri="{FF2B5EF4-FFF2-40B4-BE49-F238E27FC236}">
                <a16:creationId xmlns:a16="http://schemas.microsoft.com/office/drawing/2014/main" id="{4122270B-2D76-4461-8AA0-AD0E04070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4800"/>
            <a:ext cx="525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</a:rPr>
              <a:t> 2. Kiến trúc Phật giáo</a:t>
            </a:r>
          </a:p>
        </p:txBody>
      </p:sp>
      <p:sp>
        <p:nvSpPr>
          <p:cNvPr id="8198" name="Rectangle 6" descr="cvn-chua-phominh">
            <a:extLst>
              <a:ext uri="{FF2B5EF4-FFF2-40B4-BE49-F238E27FC236}">
                <a16:creationId xmlns:a16="http://schemas.microsoft.com/office/drawing/2014/main" id="{794C2261-A7BD-434D-A0A8-0F2B264D4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990600"/>
            <a:ext cx="5791200" cy="5715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3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TNT67">
            <a:extLst>
              <a:ext uri="{FF2B5EF4-FFF2-40B4-BE49-F238E27FC236}">
                <a16:creationId xmlns:a16="http://schemas.microsoft.com/office/drawing/2014/main" id="{65C8C958-4CFF-4113-8592-C28CA0E6C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Download[1]">
            <a:extLst>
              <a:ext uri="{FF2B5EF4-FFF2-40B4-BE49-F238E27FC236}">
                <a16:creationId xmlns:a16="http://schemas.microsoft.com/office/drawing/2014/main" id="{958B56D6-7F70-47A3-B40C-FD974FBC6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"/>
            <a:ext cx="4800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>
            <a:extLst>
              <a:ext uri="{FF2B5EF4-FFF2-40B4-BE49-F238E27FC236}">
                <a16:creationId xmlns:a16="http://schemas.microsoft.com/office/drawing/2014/main" id="{E71F4B47-D985-4B77-BAF8-36ADFF918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85800"/>
            <a:ext cx="2667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Đây là công trình kiến trúc nào?</a:t>
            </a:r>
          </a:p>
        </p:txBody>
      </p:sp>
      <p:sp>
        <p:nvSpPr>
          <p:cNvPr id="9224" name="AutoShape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323694A-7614-49D8-92D4-CF24CFA97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0"/>
            <a:ext cx="762000" cy="685800"/>
          </a:xfrm>
          <a:prstGeom prst="actionButtonHelp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9225" name="AutoShape 9">
            <a:extLst>
              <a:ext uri="{FF2B5EF4-FFF2-40B4-BE49-F238E27FC236}">
                <a16:creationId xmlns:a16="http://schemas.microsoft.com/office/drawing/2014/main" id="{D4078D5C-9469-4335-9821-DE776D51F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362200"/>
            <a:ext cx="838200" cy="762000"/>
          </a:xfrm>
          <a:custGeom>
            <a:avLst/>
            <a:gdLst>
              <a:gd name="T0" fmla="*/ 628650 w 21600"/>
              <a:gd name="T1" fmla="*/ 0 h 21600"/>
              <a:gd name="T2" fmla="*/ 0 w 21600"/>
              <a:gd name="T3" fmla="*/ 381000 h 21600"/>
              <a:gd name="T4" fmla="*/ 628650 w 21600"/>
              <a:gd name="T5" fmla="*/ 762000 h 21600"/>
              <a:gd name="T6" fmla="*/ 838200 w 21600"/>
              <a:gd name="T7" fmla="*/ 3810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8F8AA0D8-030D-4038-BA29-86E7D75EF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590800"/>
            <a:ext cx="2286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Tháp Bình Sơn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(Vĩnh Phúc)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 animBg="1"/>
      <p:bldP spid="92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NT67">
            <a:extLst>
              <a:ext uri="{FF2B5EF4-FFF2-40B4-BE49-F238E27FC236}">
                <a16:creationId xmlns:a16="http://schemas.microsoft.com/office/drawing/2014/main" id="{7C4EFD2A-246F-4E8E-8EE5-C718622E2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Download[1]">
            <a:extLst>
              <a:ext uri="{FF2B5EF4-FFF2-40B4-BE49-F238E27FC236}">
                <a16:creationId xmlns:a16="http://schemas.microsoft.com/office/drawing/2014/main" id="{D1BC6776-62B6-48CA-A28C-864462B2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"/>
            <a:ext cx="4800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AutoShap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018DE09-E603-479F-84AE-DE139F5D8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0"/>
            <a:ext cx="762000" cy="685800"/>
          </a:xfrm>
          <a:prstGeom prst="actionButtonHelp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506CC5DA-FD31-44D9-BF8E-B4BA53B01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85800"/>
            <a:ext cx="2667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Tháp Bình Sơn          thuộc loại kiến       trúc nào?</a:t>
            </a:r>
          </a:p>
        </p:txBody>
      </p:sp>
      <p:sp>
        <p:nvSpPr>
          <p:cNvPr id="10248" name="AutoShape 8">
            <a:extLst>
              <a:ext uri="{FF2B5EF4-FFF2-40B4-BE49-F238E27FC236}">
                <a16:creationId xmlns:a16="http://schemas.microsoft.com/office/drawing/2014/main" id="{E63A5A82-12F7-41AF-89D8-2552F7FF2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362200"/>
            <a:ext cx="838200" cy="762000"/>
          </a:xfrm>
          <a:custGeom>
            <a:avLst/>
            <a:gdLst>
              <a:gd name="T0" fmla="*/ 628650 w 21600"/>
              <a:gd name="T1" fmla="*/ 0 h 21600"/>
              <a:gd name="T2" fmla="*/ 0 w 21600"/>
              <a:gd name="T3" fmla="*/ 381000 h 21600"/>
              <a:gd name="T4" fmla="*/ 628650 w 21600"/>
              <a:gd name="T5" fmla="*/ 762000 h 21600"/>
              <a:gd name="T6" fmla="*/ 838200 w 21600"/>
              <a:gd name="T7" fmla="*/ 3810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46A40291-F6BA-413A-8CC0-AB8B55CD6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590800"/>
            <a:ext cx="2286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Tháp Bình Sơn thuộc kiến trúc Phật giáo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/>
      <p:bldP spid="102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TNT67">
            <a:extLst>
              <a:ext uri="{FF2B5EF4-FFF2-40B4-BE49-F238E27FC236}">
                <a16:creationId xmlns:a16="http://schemas.microsoft.com/office/drawing/2014/main" id="{66F57275-2E5D-45ED-81E0-B550296EE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0" descr="Download[1]">
            <a:extLst>
              <a:ext uri="{FF2B5EF4-FFF2-40B4-BE49-F238E27FC236}">
                <a16:creationId xmlns:a16="http://schemas.microsoft.com/office/drawing/2014/main" id="{DE2D13E0-E56E-49B2-934F-232F9D72B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4800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AutoShape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DE10075-2E00-4F5C-ACB9-2FA4E7AB8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0"/>
            <a:ext cx="762000" cy="685800"/>
          </a:xfrm>
          <a:prstGeom prst="actionButtonHelp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00"/>
              </a:solidFill>
            </a:endParaRPr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ABFC113C-95CE-458E-91D1-B4ED77AB8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85800"/>
            <a:ext cx="2667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Tháp Bình Sơn          nằm ở chùa nào? Ở đâu?</a:t>
            </a:r>
          </a:p>
        </p:txBody>
      </p:sp>
      <p:sp>
        <p:nvSpPr>
          <p:cNvPr id="11277" name="AutoShape 13">
            <a:extLst>
              <a:ext uri="{FF2B5EF4-FFF2-40B4-BE49-F238E27FC236}">
                <a16:creationId xmlns:a16="http://schemas.microsoft.com/office/drawing/2014/main" id="{58660E7A-7192-451F-9009-C941041BF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362200"/>
            <a:ext cx="838200" cy="762000"/>
          </a:xfrm>
          <a:custGeom>
            <a:avLst/>
            <a:gdLst>
              <a:gd name="T0" fmla="*/ 628650 w 21600"/>
              <a:gd name="T1" fmla="*/ 0 h 21600"/>
              <a:gd name="T2" fmla="*/ 0 w 21600"/>
              <a:gd name="T3" fmla="*/ 381000 h 21600"/>
              <a:gd name="T4" fmla="*/ 628650 w 21600"/>
              <a:gd name="T5" fmla="*/ 762000 h 21600"/>
              <a:gd name="T6" fmla="*/ 838200 w 21600"/>
              <a:gd name="T7" fmla="*/ 3810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id="{B4B46B6E-4F61-48EA-9BBE-23430631C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514600"/>
            <a:ext cx="2819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</a:rPr>
              <a:t>Tháp Bình Sơn nằm ở chùa Vĩnh Khánh. Thuộc tỉnh Vĩnh Phúc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 animBg="1"/>
      <p:bldP spid="11276" grpId="0"/>
      <p:bldP spid="1127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1039</Words>
  <Application>Microsoft Office PowerPoint</Application>
  <PresentationFormat>Trình chiếu Trên màn hình (4:3)</PresentationFormat>
  <Paragraphs>136</Paragraphs>
  <Slides>36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36</vt:i4>
      </vt:variant>
    </vt:vector>
  </HeadingPairs>
  <TitlesOfParts>
    <vt:vector size="37" baseType="lpstr"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lua pham</cp:lastModifiedBy>
  <cp:revision>55</cp:revision>
  <dcterms:created xsi:type="dcterms:W3CDTF">2009-09-18T02:25:13Z</dcterms:created>
  <dcterms:modified xsi:type="dcterms:W3CDTF">2021-09-20T06:19:13Z</dcterms:modified>
</cp:coreProperties>
</file>